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9144000" cy="6858000" type="screen4x3"/>
  <p:notesSz cx="6858000" cy="9144000"/>
  <p:defaultTextStyle>
    <a:defPPr>
      <a:defRPr lang="en-US"/>
    </a:defPPr>
    <a:lvl1pPr marL="0" algn="l" defTabSz="4571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9" algn="l" defTabSz="4571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7" algn="l" defTabSz="4571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6" algn="l" defTabSz="4571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94" algn="l" defTabSz="4571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43" algn="l" defTabSz="4571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92" algn="l" defTabSz="4571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41" algn="l" defTabSz="4571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90" algn="l" defTabSz="45714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2" d="100"/>
          <a:sy n="132" d="100"/>
        </p:scale>
        <p:origin x="-100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interSettings" Target="printerSettings/printerSettings1.bin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7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390E0-2F10-164D-939E-5F8F3A39A30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20168-7671-EF4D-9208-82E5AB202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33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390E0-2F10-164D-939E-5F8F3A39A30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20168-7671-EF4D-9208-82E5AB202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04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390E0-2F10-164D-939E-5F8F3A39A30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20168-7671-EF4D-9208-82E5AB202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33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14413"/>
            <a:ext cx="8229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0" tIns="45715" rIns="91430" bIns="45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072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390E0-2F10-164D-939E-5F8F3A39A30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20168-7671-EF4D-9208-82E5AB202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29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4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9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44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9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7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89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04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19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390E0-2F10-164D-939E-5F8F3A39A30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20168-7671-EF4D-9208-82E5AB202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520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390E0-2F10-164D-939E-5F8F3A39A30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20168-7671-EF4D-9208-82E5AB202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22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9" indent="0">
              <a:buNone/>
              <a:defRPr sz="2000" b="1"/>
            </a:lvl2pPr>
            <a:lvl3pPr marL="914297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4" indent="0">
              <a:buNone/>
              <a:defRPr sz="1600" b="1"/>
            </a:lvl5pPr>
            <a:lvl6pPr marL="2285743" indent="0">
              <a:buNone/>
              <a:defRPr sz="1600" b="1"/>
            </a:lvl6pPr>
            <a:lvl7pPr marL="2742892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49" indent="0">
              <a:buNone/>
              <a:defRPr sz="2000" b="1"/>
            </a:lvl2pPr>
            <a:lvl3pPr marL="914297" indent="0">
              <a:buNone/>
              <a:defRPr sz="1800" b="1"/>
            </a:lvl3pPr>
            <a:lvl4pPr marL="1371446" indent="0">
              <a:buNone/>
              <a:defRPr sz="1600" b="1"/>
            </a:lvl4pPr>
            <a:lvl5pPr marL="1828594" indent="0">
              <a:buNone/>
              <a:defRPr sz="1600" b="1"/>
            </a:lvl5pPr>
            <a:lvl6pPr marL="2285743" indent="0">
              <a:buNone/>
              <a:defRPr sz="1600" b="1"/>
            </a:lvl6pPr>
            <a:lvl7pPr marL="2742892" indent="0">
              <a:buNone/>
              <a:defRPr sz="1600" b="1"/>
            </a:lvl7pPr>
            <a:lvl8pPr marL="3200041" indent="0">
              <a:buNone/>
              <a:defRPr sz="1600" b="1"/>
            </a:lvl8pPr>
            <a:lvl9pPr marL="365719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390E0-2F10-164D-939E-5F8F3A39A30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20168-7671-EF4D-9208-82E5AB202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99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390E0-2F10-164D-939E-5F8F3A39A30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20168-7671-EF4D-9208-82E5AB202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8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390E0-2F10-164D-939E-5F8F3A39A30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20168-7671-EF4D-9208-82E5AB202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25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49" indent="0">
              <a:buNone/>
              <a:defRPr sz="1200"/>
            </a:lvl2pPr>
            <a:lvl3pPr marL="914297" indent="0">
              <a:buNone/>
              <a:defRPr sz="1000"/>
            </a:lvl3pPr>
            <a:lvl4pPr marL="1371446" indent="0">
              <a:buNone/>
              <a:defRPr sz="900"/>
            </a:lvl4pPr>
            <a:lvl5pPr marL="1828594" indent="0">
              <a:buNone/>
              <a:defRPr sz="900"/>
            </a:lvl5pPr>
            <a:lvl6pPr marL="2285743" indent="0">
              <a:buNone/>
              <a:defRPr sz="900"/>
            </a:lvl6pPr>
            <a:lvl7pPr marL="2742892" indent="0">
              <a:buNone/>
              <a:defRPr sz="900"/>
            </a:lvl7pPr>
            <a:lvl8pPr marL="3200041" indent="0">
              <a:buNone/>
              <a:defRPr sz="900"/>
            </a:lvl8pPr>
            <a:lvl9pPr marL="365719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390E0-2F10-164D-939E-5F8F3A39A30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20168-7671-EF4D-9208-82E5AB202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24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49" indent="0">
              <a:buNone/>
              <a:defRPr sz="2800"/>
            </a:lvl2pPr>
            <a:lvl3pPr marL="914297" indent="0">
              <a:buNone/>
              <a:defRPr sz="2400"/>
            </a:lvl3pPr>
            <a:lvl4pPr marL="1371446" indent="0">
              <a:buNone/>
              <a:defRPr sz="2000"/>
            </a:lvl4pPr>
            <a:lvl5pPr marL="1828594" indent="0">
              <a:buNone/>
              <a:defRPr sz="2000"/>
            </a:lvl5pPr>
            <a:lvl6pPr marL="2285743" indent="0">
              <a:buNone/>
              <a:defRPr sz="2000"/>
            </a:lvl6pPr>
            <a:lvl7pPr marL="2742892" indent="0">
              <a:buNone/>
              <a:defRPr sz="2000"/>
            </a:lvl7pPr>
            <a:lvl8pPr marL="3200041" indent="0">
              <a:buNone/>
              <a:defRPr sz="2000"/>
            </a:lvl8pPr>
            <a:lvl9pPr marL="365719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49" indent="0">
              <a:buNone/>
              <a:defRPr sz="1200"/>
            </a:lvl2pPr>
            <a:lvl3pPr marL="914297" indent="0">
              <a:buNone/>
              <a:defRPr sz="1000"/>
            </a:lvl3pPr>
            <a:lvl4pPr marL="1371446" indent="0">
              <a:buNone/>
              <a:defRPr sz="900"/>
            </a:lvl4pPr>
            <a:lvl5pPr marL="1828594" indent="0">
              <a:buNone/>
              <a:defRPr sz="900"/>
            </a:lvl5pPr>
            <a:lvl6pPr marL="2285743" indent="0">
              <a:buNone/>
              <a:defRPr sz="900"/>
            </a:lvl6pPr>
            <a:lvl7pPr marL="2742892" indent="0">
              <a:buNone/>
              <a:defRPr sz="900"/>
            </a:lvl7pPr>
            <a:lvl8pPr marL="3200041" indent="0">
              <a:buNone/>
              <a:defRPr sz="900"/>
            </a:lvl8pPr>
            <a:lvl9pPr marL="365719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390E0-2F10-164D-939E-5F8F3A39A30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20168-7671-EF4D-9208-82E5AB202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22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30" tIns="45715" rIns="91430" bIns="4571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30" tIns="45715" rIns="91430" bIns="457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B390E0-2F10-164D-939E-5F8F3A39A301}" type="datetimeFigureOut">
              <a:rPr lang="en-US" smtClean="0"/>
              <a:t>3/14/17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30" tIns="45715" rIns="91430" bIns="45715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20168-7671-EF4D-9208-82E5AB2028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2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14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61" indent="-342861" algn="l" defTabSz="45714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67" indent="-285718" algn="l" defTabSz="45714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72" indent="-228574" algn="l" defTabSz="45714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20" indent="-228574" algn="l" defTabSz="45714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69" indent="-228574" algn="l" defTabSz="45714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17" indent="-228574" algn="l" defTabSz="45714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467" indent="-228574" algn="l" defTabSz="45714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15" indent="-228574" algn="l" defTabSz="45714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764" indent="-228574" algn="l" defTabSz="45714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9" algn="l" defTabSz="4571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7" algn="l" defTabSz="4571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6" algn="l" defTabSz="4571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94" algn="l" defTabSz="4571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43" algn="l" defTabSz="4571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92" algn="l" defTabSz="4571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41" algn="l" defTabSz="4571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90" algn="l" defTabSz="45714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6.png"/><Relationship Id="rId13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16.jp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1" Type="http://schemas.microsoft.com/office/2007/relationships/hdphoto" Target="../media/hdphoto3.wdp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png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11" Type="http://schemas.microsoft.com/office/2007/relationships/hdphoto" Target="../media/hdphoto5.wdp"/><Relationship Id="rId12" Type="http://schemas.openxmlformats.org/officeDocument/2006/relationships/image" Target="../media/image15.png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6.jp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1" Type="http://schemas.microsoft.com/office/2007/relationships/hdphoto" Target="../media/hdphoto5.wdp"/><Relationship Id="rId12" Type="http://schemas.openxmlformats.org/officeDocument/2006/relationships/image" Target="../media/image15.png"/><Relationship Id="rId13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16.jp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53618"/>
            <a:ext cx="1832368" cy="1846782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600200"/>
            <a:ext cx="2971800" cy="106680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245" b="96165" l="1000" r="98000">
                        <a14:foregroundMark x1="40100" y1="31268" x2="40100" y2="31268"/>
                        <a14:foregroundMark x1="34200" y1="14159" x2="34200" y2="14159"/>
                        <a14:foregroundMark x1="65300" y1="12242" x2="65300" y2="12242"/>
                        <a14:foregroundMark x1="8300" y1="56490" x2="8300" y2="56490"/>
                        <a14:foregroundMark x1="36600" y1="37463" x2="36600" y2="37463"/>
                        <a14:foregroundMark x1="39600" y1="62832" x2="39600" y2="62832"/>
                        <a14:foregroundMark x1="57800" y1="65339" x2="57800" y2="65339"/>
                        <a14:foregroundMark x1="63000" y1="64159" x2="63000" y2="64159"/>
                        <a14:foregroundMark x1="33700" y1="63864" x2="33700" y2="63864"/>
                        <a14:foregroundMark x1="21000" y1="59735" x2="21000" y2="59735"/>
                        <a14:foregroundMark x1="79200" y1="60767" x2="79200" y2="60767"/>
                        <a14:foregroundMark x1="92100" y1="56490" x2="92100" y2="56490"/>
                        <a14:foregroundMark x1="87700" y1="60029" x2="87700" y2="60029"/>
                        <a14:foregroundMark x1="86700" y1="61357" x2="86700" y2="61357"/>
                        <a14:foregroundMark x1="17800" y1="62537" x2="17800" y2="62537"/>
                        <a14:foregroundMark x1="12400" y1="60472" x2="12400" y2="60472"/>
                        <a14:foregroundMark x1="16600" y1="64602" x2="16600" y2="64602"/>
                        <a14:foregroundMark x1="65700" y1="14159" x2="65700" y2="141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67000" y="1061618"/>
            <a:ext cx="3403600" cy="2307642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304800" y="3533001"/>
            <a:ext cx="1752600" cy="2514600"/>
            <a:chOff x="304800" y="3533001"/>
            <a:chExt cx="1752600" cy="2514600"/>
          </a:xfrm>
        </p:grpSpPr>
        <p:sp>
          <p:nvSpPr>
            <p:cNvPr id="40" name="Parallelogram 39"/>
            <p:cNvSpPr/>
            <p:nvPr/>
          </p:nvSpPr>
          <p:spPr>
            <a:xfrm flipH="1">
              <a:off x="304800" y="3533001"/>
              <a:ext cx="1752600" cy="2514600"/>
            </a:xfrm>
            <a:prstGeom prst="parallelogram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 t="38699" r="48705"/>
            <a:stretch/>
          </p:blipFill>
          <p:spPr>
            <a:xfrm>
              <a:off x="762000" y="4447401"/>
              <a:ext cx="762000" cy="569156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884344" y="5666601"/>
              <a:ext cx="102065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F1CC13"/>
                  </a:solidFill>
                  <a:latin typeface="BlairMdITC TT-Medium"/>
                  <a:cs typeface="BlairMdITC TT-Medium"/>
                </a:rPr>
                <a:t>Portal</a:t>
              </a: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676400" y="3533001"/>
            <a:ext cx="1752600" cy="2514600"/>
            <a:chOff x="1676400" y="3533001"/>
            <a:chExt cx="1752600" cy="2514600"/>
          </a:xfrm>
        </p:grpSpPr>
        <p:sp>
          <p:nvSpPr>
            <p:cNvPr id="44" name="Parallelogram 43"/>
            <p:cNvSpPr/>
            <p:nvPr/>
          </p:nvSpPr>
          <p:spPr>
            <a:xfrm flipH="1">
              <a:off x="1676400" y="3533001"/>
              <a:ext cx="1752600" cy="2514600"/>
            </a:xfrm>
            <a:prstGeom prst="parallelogram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133600" y="4295001"/>
              <a:ext cx="838200" cy="8382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2082256" y="5666601"/>
              <a:ext cx="13467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F1CC13"/>
                  </a:solidFill>
                  <a:latin typeface="BlairMdITC TT-Medium"/>
                  <a:cs typeface="BlairMdITC TT-Medium"/>
                </a:rPr>
                <a:t>Notebook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048002" y="3533001"/>
            <a:ext cx="1808997" cy="2514600"/>
            <a:chOff x="3048000" y="3533001"/>
            <a:chExt cx="1808997" cy="2514600"/>
          </a:xfrm>
        </p:grpSpPr>
        <p:sp>
          <p:nvSpPr>
            <p:cNvPr id="48" name="Parallelogram 47"/>
            <p:cNvSpPr/>
            <p:nvPr/>
          </p:nvSpPr>
          <p:spPr>
            <a:xfrm flipH="1">
              <a:off x="3048000" y="3533001"/>
              <a:ext cx="1752600" cy="2514600"/>
            </a:xfrm>
            <a:prstGeom prst="parallelogram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8">
              <a:alphaModFix amt="80000"/>
              <a:grayscl/>
            </a:blip>
            <a:stretch>
              <a:fillRect/>
            </a:stretch>
          </p:blipFill>
          <p:spPr>
            <a:xfrm flipH="1">
              <a:off x="3679686" y="4336838"/>
              <a:ext cx="457199" cy="872563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3429000" y="5666601"/>
              <a:ext cx="14279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F1CC13"/>
                  </a:solidFill>
                  <a:latin typeface="BlairMdITC TT-Medium"/>
                  <a:cs typeface="BlairMdITC TT-Medium"/>
                </a:rPr>
                <a:t>Computing</a:t>
              </a: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419599" y="3533001"/>
            <a:ext cx="1752600" cy="2514600"/>
            <a:chOff x="4419600" y="3533001"/>
            <a:chExt cx="1752600" cy="2514600"/>
          </a:xfrm>
        </p:grpSpPr>
        <p:sp>
          <p:nvSpPr>
            <p:cNvPr id="52" name="Parallelogram 51"/>
            <p:cNvSpPr/>
            <p:nvPr/>
          </p:nvSpPr>
          <p:spPr>
            <a:xfrm flipH="1">
              <a:off x="4419600" y="3533001"/>
              <a:ext cx="1752600" cy="2514600"/>
            </a:xfrm>
            <a:prstGeom prst="parallelogram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918532" y="5666601"/>
              <a:ext cx="11774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F1CC13"/>
                  </a:solidFill>
                  <a:latin typeface="BlairMdITC TT-Medium"/>
                  <a:cs typeface="BlairMdITC TT-Medium"/>
                </a:rPr>
                <a:t>Storage</a:t>
              </a:r>
            </a:p>
          </p:txBody>
        </p:sp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98886" y="4371201"/>
              <a:ext cx="762000" cy="762000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5791200" y="3533001"/>
            <a:ext cx="1752600" cy="2514600"/>
            <a:chOff x="5791200" y="3533001"/>
            <a:chExt cx="1752600" cy="2514600"/>
          </a:xfrm>
        </p:grpSpPr>
        <p:sp>
          <p:nvSpPr>
            <p:cNvPr id="56" name="Parallelogram 55"/>
            <p:cNvSpPr/>
            <p:nvPr/>
          </p:nvSpPr>
          <p:spPr>
            <a:xfrm flipH="1">
              <a:off x="5791200" y="3533001"/>
              <a:ext cx="1752600" cy="2514600"/>
            </a:xfrm>
            <a:prstGeom prst="parallelogram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194286" y="5666601"/>
              <a:ext cx="12953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F1CC13"/>
                  </a:solidFill>
                  <a:latin typeface="BlairMdITC TT-Medium"/>
                  <a:cs typeface="BlairMdITC TT-Medium"/>
                </a:rPr>
                <a:t>Database</a:t>
              </a: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24600" y="4371201"/>
              <a:ext cx="685800" cy="685800"/>
            </a:xfrm>
            <a:prstGeom prst="rect">
              <a:avLst/>
            </a:prstGeom>
          </p:spPr>
        </p:pic>
      </p:grpSp>
      <p:grpSp>
        <p:nvGrpSpPr>
          <p:cNvPr id="59" name="Group 58"/>
          <p:cNvGrpSpPr/>
          <p:nvPr/>
        </p:nvGrpSpPr>
        <p:grpSpPr>
          <a:xfrm>
            <a:off x="7162798" y="3533001"/>
            <a:ext cx="1752600" cy="2514600"/>
            <a:chOff x="7162800" y="3533001"/>
            <a:chExt cx="1752600" cy="2514600"/>
          </a:xfrm>
        </p:grpSpPr>
        <p:sp>
          <p:nvSpPr>
            <p:cNvPr id="60" name="Parallelogram 59"/>
            <p:cNvSpPr/>
            <p:nvPr/>
          </p:nvSpPr>
          <p:spPr>
            <a:xfrm flipH="1">
              <a:off x="7162800" y="3533001"/>
              <a:ext cx="1752600" cy="2514600"/>
            </a:xfrm>
            <a:prstGeom prst="parallelogram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7565886" y="5666601"/>
              <a:ext cx="1311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>
                  <a:solidFill>
                    <a:srgbClr val="F1CC13"/>
                  </a:solidFill>
                  <a:latin typeface="BlairMdITC TT-Medium"/>
                  <a:cs typeface="BlairMdITC TT-Medium"/>
                </a:rPr>
                <a:t>Software</a:t>
              </a:r>
            </a:p>
          </p:txBody>
        </p:sp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1">
              <a:grayscl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274" b="91026" l="5714" r="98242">
                          <a14:foregroundMark x1="30879" y1="34402" x2="30879" y2="34402"/>
                          <a14:foregroundMark x1="23846" y1="34402" x2="23846" y2="3440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96200" y="4447401"/>
              <a:ext cx="666750" cy="685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4149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arallelogram 99"/>
          <p:cNvSpPr/>
          <p:nvPr/>
        </p:nvSpPr>
        <p:spPr>
          <a:xfrm flipH="1">
            <a:off x="83187" y="1201527"/>
            <a:ext cx="8977061" cy="3558819"/>
          </a:xfrm>
          <a:prstGeom prst="parallelogram">
            <a:avLst>
              <a:gd name="adj" fmla="val 0"/>
            </a:avLst>
          </a:prstGeom>
          <a:solidFill>
            <a:schemeClr val="accent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Parallelogram 76"/>
          <p:cNvSpPr/>
          <p:nvPr/>
        </p:nvSpPr>
        <p:spPr>
          <a:xfrm flipH="1">
            <a:off x="206595" y="1649787"/>
            <a:ext cx="4349383" cy="1234636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51981" y="2149764"/>
            <a:ext cx="102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Portal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sp>
        <p:nvSpPr>
          <p:cNvPr id="81" name="Parallelogram 80"/>
          <p:cNvSpPr/>
          <p:nvPr/>
        </p:nvSpPr>
        <p:spPr>
          <a:xfrm flipH="1">
            <a:off x="4624030" y="1649787"/>
            <a:ext cx="4349383" cy="1234636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38699" r="48705"/>
          <a:stretch/>
        </p:blipFill>
        <p:spPr>
          <a:xfrm>
            <a:off x="670237" y="1975918"/>
            <a:ext cx="762000" cy="56915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4852" y="1817623"/>
            <a:ext cx="838200" cy="838200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5308353" y="2149764"/>
            <a:ext cx="1472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Notebooks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10595" y="3028110"/>
            <a:ext cx="2145385" cy="1600200"/>
            <a:chOff x="2410595" y="3028110"/>
            <a:chExt cx="2145385" cy="1600200"/>
          </a:xfrm>
        </p:grpSpPr>
        <p:sp>
          <p:nvSpPr>
            <p:cNvPr id="65" name="Parallelogram 64"/>
            <p:cNvSpPr/>
            <p:nvPr/>
          </p:nvSpPr>
          <p:spPr>
            <a:xfrm flipH="1">
              <a:off x="2410595" y="3028110"/>
              <a:ext cx="2145385" cy="1600200"/>
            </a:xfrm>
            <a:prstGeom prst="parallelogram">
              <a:avLst>
                <a:gd name="adj" fmla="val 0"/>
              </a:avLst>
            </a:prstGeom>
            <a:solidFill>
              <a:srgbClr val="10253F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795682" y="4247310"/>
              <a:ext cx="13767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rgbClr val="FFFFFF"/>
                  </a:solidFill>
                  <a:latin typeface="BlairMdITC TT-Medium"/>
                  <a:cs typeface="BlairMdITC TT-Medium"/>
                </a:rPr>
                <a:t>User </a:t>
              </a:r>
              <a:r>
                <a:rPr lang="en-US" sz="1200" i="1" dirty="0" smtClean="0">
                  <a:solidFill>
                    <a:srgbClr val="FFFFFF"/>
                  </a:solidFill>
                  <a:latin typeface="BlairMdITC TT-Medium"/>
                  <a:cs typeface="BlairMdITC TT-Medium"/>
                </a:rPr>
                <a:t>Fil</a:t>
              </a:r>
              <a:r>
                <a:rPr lang="en-US" sz="1200" i="1" dirty="0" smtClean="0">
                  <a:solidFill>
                    <a:srgbClr val="FFFFFF"/>
                  </a:solidFill>
                  <a:latin typeface="BlairMdITC TT-Medium"/>
                  <a:cs typeface="BlairMdITC TT-Medium"/>
                </a:rPr>
                <a:t>es</a:t>
              </a:r>
              <a:endParaRPr lang="en-US" sz="1200" i="1" dirty="0">
                <a:solidFill>
                  <a:srgbClr val="FFFFFF"/>
                </a:solidFill>
                <a:latin typeface="BlairMdITC TT-Medium"/>
                <a:cs typeface="BlairMdITC TT-Medium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06595" y="3028110"/>
            <a:ext cx="2145385" cy="1600200"/>
            <a:chOff x="4613870" y="3028110"/>
            <a:chExt cx="2145385" cy="1600200"/>
          </a:xfrm>
        </p:grpSpPr>
        <p:sp>
          <p:nvSpPr>
            <p:cNvPr id="69" name="Parallelogram 68"/>
            <p:cNvSpPr/>
            <p:nvPr/>
          </p:nvSpPr>
          <p:spPr>
            <a:xfrm flipH="1">
              <a:off x="4613870" y="3028110"/>
              <a:ext cx="2145385" cy="1600200"/>
            </a:xfrm>
            <a:prstGeom prst="parallelogram">
              <a:avLst>
                <a:gd name="adj" fmla="val 0"/>
              </a:avLst>
            </a:prstGeom>
            <a:solidFill>
              <a:schemeClr val="tx2">
                <a:lumMod val="5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721659" y="4247310"/>
              <a:ext cx="20172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rgbClr val="FFFFFF"/>
                  </a:solidFill>
                  <a:latin typeface="BlairMdITC TT-Medium"/>
                  <a:cs typeface="BlairMdITC TT-Medium"/>
                </a:rPr>
                <a:t>User Databases</a:t>
              </a:r>
              <a:endParaRPr lang="en-US" sz="1200" i="1" dirty="0">
                <a:solidFill>
                  <a:srgbClr val="FFFFFF"/>
                </a:solidFill>
                <a:latin typeface="BlairMdITC TT-Medium"/>
                <a:cs typeface="BlairMdITC TT-Medium"/>
              </a:endParaRP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31428" y="3353230"/>
              <a:ext cx="685800" cy="6858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83184" y="4837360"/>
            <a:ext cx="8977061" cy="434471"/>
            <a:chOff x="83184" y="4837360"/>
            <a:chExt cx="8977061" cy="434471"/>
          </a:xfrm>
        </p:grpSpPr>
        <p:sp>
          <p:nvSpPr>
            <p:cNvPr id="85" name="Parallelogram 84"/>
            <p:cNvSpPr/>
            <p:nvPr/>
          </p:nvSpPr>
          <p:spPr>
            <a:xfrm flipH="1">
              <a:off x="83184" y="4837360"/>
              <a:ext cx="8977061" cy="434471"/>
            </a:xfrm>
            <a:prstGeom prst="parallelogram">
              <a:avLst>
                <a:gd name="adj" fmla="val 0"/>
              </a:avLst>
            </a:prstGeom>
            <a:blipFill rotWithShape="1">
              <a:blip r:embed="rId5"/>
              <a:stretch>
                <a:fillRect/>
              </a:stretch>
            </a:blip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923521" y="4897851"/>
              <a:ext cx="5380727" cy="276999"/>
            </a:xfrm>
            <a:prstGeom prst="rect">
              <a:avLst/>
            </a:prstGeom>
            <a:noFill/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rgbClr val="EEECE1"/>
                  </a:solidFill>
                  <a:effectLst>
                    <a:glow rad="101600">
                      <a:schemeClr val="tx2">
                        <a:alpha val="75000"/>
                      </a:schemeClr>
                    </a:glow>
                  </a:effectLst>
                  <a:latin typeface="BlairMdITC TT-Medium"/>
                  <a:cs typeface="BlairMdITC TT-Medium"/>
                </a:rPr>
                <a:t>LSST Data Products: Images, Catalogs, Alerts</a:t>
              </a:r>
              <a:endParaRPr lang="en-US" sz="1200" i="1" dirty="0">
                <a:solidFill>
                  <a:srgbClr val="EEECE1"/>
                </a:solidFill>
                <a:effectLst>
                  <a:glow rad="101600">
                    <a:schemeClr val="tx2">
                      <a:alpha val="75000"/>
                    </a:schemeClr>
                  </a:glow>
                </a:effectLst>
                <a:latin typeface="BlairMdITC TT-Medium"/>
                <a:cs typeface="BlairMdITC TT-Medium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732839" y="1241397"/>
            <a:ext cx="368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 smtClean="0">
                <a:solidFill>
                  <a:schemeClr val="bg1"/>
                </a:solidFill>
                <a:latin typeface="BlairMdITC TT-Medium"/>
                <a:cs typeface="BlairMdITC TT-Medium"/>
              </a:rPr>
              <a:t>LSST Science Platform</a:t>
            </a:r>
            <a:endParaRPr lang="en-US" sz="1600" i="1" dirty="0">
              <a:solidFill>
                <a:schemeClr val="bg1"/>
              </a:solidFill>
              <a:latin typeface="BlairMdITC TT-Medium"/>
              <a:cs typeface="BlairMdITC TT-Medium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815703" y="3028110"/>
            <a:ext cx="2145385" cy="1600200"/>
            <a:chOff x="6815703" y="3028110"/>
            <a:chExt cx="2145385" cy="1600200"/>
          </a:xfrm>
        </p:grpSpPr>
        <p:sp>
          <p:nvSpPr>
            <p:cNvPr id="73" name="Parallelogram 72"/>
            <p:cNvSpPr/>
            <p:nvPr/>
          </p:nvSpPr>
          <p:spPr>
            <a:xfrm flipH="1">
              <a:off x="6815703" y="3028110"/>
              <a:ext cx="2145385" cy="1600200"/>
            </a:xfrm>
            <a:prstGeom prst="parallelogram">
              <a:avLst>
                <a:gd name="adj" fmla="val 0"/>
              </a:avLst>
            </a:prstGeom>
            <a:solidFill>
              <a:srgbClr val="10253F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15978" y="4247310"/>
              <a:ext cx="20159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rgbClr val="FFFFFF"/>
                  </a:solidFill>
                  <a:latin typeface="BlairMdITC TT-Medium"/>
                  <a:cs typeface="BlairMdITC TT-Medium"/>
                </a:rPr>
                <a:t>Software Tools</a:t>
              </a:r>
              <a:endParaRPr lang="en-US" sz="1200" i="1" dirty="0">
                <a:solidFill>
                  <a:srgbClr val="FFFFFF"/>
                </a:solidFill>
                <a:latin typeface="BlairMdITC TT-Medium"/>
                <a:cs typeface="BlairMdITC TT-Medium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35662" y="3749284"/>
              <a:ext cx="365097" cy="36509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871573" y="3919766"/>
              <a:ext cx="549303" cy="20598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77807" y="3266754"/>
              <a:ext cx="479174" cy="44802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713" t="10108" r="3828" b="29474"/>
            <a:stretch/>
          </p:blipFill>
          <p:spPr>
            <a:xfrm>
              <a:off x="7276706" y="3353230"/>
              <a:ext cx="671303" cy="17001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32153" r="33069" b="33786"/>
            <a:stretch/>
          </p:blipFill>
          <p:spPr>
            <a:xfrm>
              <a:off x="7676115" y="3560266"/>
              <a:ext cx="351086" cy="33421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610500" y="3028110"/>
            <a:ext cx="2145385" cy="1600200"/>
            <a:chOff x="4610500" y="3028110"/>
            <a:chExt cx="2145385" cy="1600200"/>
          </a:xfrm>
        </p:grpSpPr>
        <p:grpSp>
          <p:nvGrpSpPr>
            <p:cNvPr id="32" name="Group 31"/>
            <p:cNvGrpSpPr/>
            <p:nvPr/>
          </p:nvGrpSpPr>
          <p:grpSpPr>
            <a:xfrm>
              <a:off x="4610500" y="3028110"/>
              <a:ext cx="2145385" cy="1600200"/>
              <a:chOff x="206596" y="3028110"/>
              <a:chExt cx="2145385" cy="1600200"/>
            </a:xfrm>
          </p:grpSpPr>
          <p:sp>
            <p:nvSpPr>
              <p:cNvPr id="33" name="Parallelogram 32"/>
              <p:cNvSpPr/>
              <p:nvPr/>
            </p:nvSpPr>
            <p:spPr>
              <a:xfrm flipH="1">
                <a:off x="206596" y="3028110"/>
                <a:ext cx="2145385" cy="1600200"/>
              </a:xfrm>
              <a:prstGeom prst="parallelogram">
                <a:avLst>
                  <a:gd name="adj" fmla="val 0"/>
                </a:avLst>
              </a:prstGeom>
              <a:solidFill>
                <a:srgbClr val="10253F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2">
                <a:alphaModFix amt="80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1226941" y="3377433"/>
                <a:ext cx="359340" cy="685800"/>
              </a:xfrm>
              <a:prstGeom prst="rect">
                <a:avLst/>
              </a:prstGeom>
              <a:noFill/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273745" y="4247310"/>
                <a:ext cx="20246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 smtClean="0">
                    <a:solidFill>
                      <a:srgbClr val="FFFFFF"/>
                    </a:solidFill>
                    <a:latin typeface="BlairMdITC TT-Medium"/>
                    <a:cs typeface="BlairMdITC TT-Medium"/>
                  </a:rPr>
                  <a:t>User Computing</a:t>
                </a:r>
                <a:endParaRPr lang="en-US" sz="1200" i="1" dirty="0">
                  <a:solidFill>
                    <a:srgbClr val="FFFFFF"/>
                  </a:solidFill>
                  <a:latin typeface="BlairMdITC TT-Medium"/>
                  <a:cs typeface="BlairMdITC TT-Medium"/>
                </a:endParaRPr>
              </a:p>
            </p:txBody>
          </p:sp>
        </p:grp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2">
              <a:alphaModFix amt="8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321505" y="3376381"/>
              <a:ext cx="359340" cy="685800"/>
            </a:xfrm>
            <a:prstGeom prst="rect">
              <a:avLst/>
            </a:prstGeom>
            <a:noFill/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94324" y="3416084"/>
            <a:ext cx="633685" cy="59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608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arallelogram 99"/>
          <p:cNvSpPr/>
          <p:nvPr/>
        </p:nvSpPr>
        <p:spPr>
          <a:xfrm flipH="1">
            <a:off x="83186" y="160012"/>
            <a:ext cx="8977061" cy="3300240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Parallelogram 76"/>
          <p:cNvSpPr/>
          <p:nvPr/>
        </p:nvSpPr>
        <p:spPr>
          <a:xfrm flipH="1">
            <a:off x="206593" y="338244"/>
            <a:ext cx="4349383" cy="1234636"/>
          </a:xfrm>
          <a:prstGeom prst="parallelogram">
            <a:avLst>
              <a:gd name="adj" fmla="val 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Parallelogram 84"/>
          <p:cNvSpPr/>
          <p:nvPr/>
        </p:nvSpPr>
        <p:spPr>
          <a:xfrm flipH="1">
            <a:off x="206592" y="3535818"/>
            <a:ext cx="8754492" cy="1808341"/>
          </a:xfrm>
          <a:prstGeom prst="parallelogram">
            <a:avLst>
              <a:gd name="adj" fmla="val 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23" y="3660663"/>
            <a:ext cx="1583888" cy="1596347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45" b="96165" l="1000" r="98000">
                        <a14:foregroundMark x1="40100" y1="31268" x2="40100" y2="31268"/>
                        <a14:foregroundMark x1="34200" y1="14159" x2="34200" y2="14159"/>
                        <a14:foregroundMark x1="65300" y1="12242" x2="65300" y2="12242"/>
                        <a14:foregroundMark x1="8300" y1="56490" x2="8300" y2="56490"/>
                        <a14:foregroundMark x1="36600" y1="37463" x2="36600" y2="37463"/>
                        <a14:foregroundMark x1="39600" y1="62832" x2="39600" y2="62832"/>
                        <a14:foregroundMark x1="57800" y1="65339" x2="57800" y2="65339"/>
                        <a14:foregroundMark x1="63000" y1="64159" x2="63000" y2="64159"/>
                        <a14:foregroundMark x1="33700" y1="63864" x2="33700" y2="63864"/>
                        <a14:foregroundMark x1="21000" y1="59735" x2="21000" y2="59735"/>
                        <a14:foregroundMark x1="79200" y1="60767" x2="79200" y2="60767"/>
                        <a14:foregroundMark x1="92100" y1="56490" x2="92100" y2="56490"/>
                        <a14:foregroundMark x1="87700" y1="60029" x2="87700" y2="60029"/>
                        <a14:foregroundMark x1="86700" y1="61357" x2="86700" y2="61357"/>
                        <a14:foregroundMark x1="17800" y1="62537" x2="17800" y2="62537"/>
                        <a14:foregroundMark x1="12400" y1="60472" x2="12400" y2="60472"/>
                        <a14:foregroundMark x1="16600" y1="64602" x2="16600" y2="64602"/>
                        <a14:foregroundMark x1="65700" y1="14159" x2="65700" y2="141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3501" y="4599825"/>
            <a:ext cx="3403600" cy="2307642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2351979" y="838221"/>
            <a:ext cx="102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rgbClr val="F1CC13"/>
                </a:solidFill>
                <a:latin typeface="BlairMdITC TT-Medium"/>
                <a:cs typeface="BlairMdITC TT-Medium"/>
              </a:rPr>
              <a:t>Portal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206594" y="1716567"/>
            <a:ext cx="2145385" cy="1600200"/>
            <a:chOff x="2112171" y="4447401"/>
            <a:chExt cx="2145385" cy="1600200"/>
          </a:xfrm>
        </p:grpSpPr>
        <p:sp>
          <p:nvSpPr>
            <p:cNvPr id="48" name="Parallelogram 47"/>
            <p:cNvSpPr/>
            <p:nvPr/>
          </p:nvSpPr>
          <p:spPr>
            <a:xfrm flipH="1">
              <a:off x="2112171" y="4447401"/>
              <a:ext cx="2145385" cy="1600200"/>
            </a:xfrm>
            <a:prstGeom prst="parallelogram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5">
              <a:alphaModFix amt="80000"/>
              <a:grayscl/>
            </a:blip>
            <a:stretch>
              <a:fillRect/>
            </a:stretch>
          </p:blipFill>
          <p:spPr>
            <a:xfrm flipH="1">
              <a:off x="2922902" y="4696919"/>
              <a:ext cx="457199" cy="872563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2179320" y="5666601"/>
              <a:ext cx="2024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rgbClr val="F1CC13"/>
                  </a:solidFill>
                  <a:latin typeface="BlairMdITC TT-Medium"/>
                  <a:cs typeface="BlairMdITC TT-Medium"/>
                </a:rPr>
                <a:t>User Computing</a:t>
              </a:r>
              <a:endParaRPr lang="en-US" sz="1200" i="1" dirty="0">
                <a:solidFill>
                  <a:srgbClr val="F1CC13"/>
                </a:solidFill>
                <a:latin typeface="BlairMdITC TT-Medium"/>
                <a:cs typeface="BlairMdITC TT-Medium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410593" y="1716567"/>
            <a:ext cx="2145385" cy="1600200"/>
            <a:chOff x="2112171" y="4447401"/>
            <a:chExt cx="2145385" cy="1600200"/>
          </a:xfrm>
        </p:grpSpPr>
        <p:sp>
          <p:nvSpPr>
            <p:cNvPr id="65" name="Parallelogram 64"/>
            <p:cNvSpPr/>
            <p:nvPr/>
          </p:nvSpPr>
          <p:spPr>
            <a:xfrm flipH="1">
              <a:off x="2112171" y="4447401"/>
              <a:ext cx="2145385" cy="1600200"/>
            </a:xfrm>
            <a:prstGeom prst="parallelogram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341880" y="5666601"/>
              <a:ext cx="1774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rgbClr val="F1CC13"/>
                  </a:solidFill>
                  <a:latin typeface="BlairMdITC TT-Medium"/>
                  <a:cs typeface="BlairMdITC TT-Medium"/>
                </a:rPr>
                <a:t>User Storage</a:t>
              </a:r>
              <a:endParaRPr lang="en-US" sz="1200" i="1" dirty="0">
                <a:solidFill>
                  <a:srgbClr val="F1CC13"/>
                </a:solidFill>
                <a:latin typeface="BlairMdITC TT-Medium"/>
                <a:cs typeface="BlairMdITC TT-Medium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613868" y="1716567"/>
            <a:ext cx="2145385" cy="1600200"/>
            <a:chOff x="2112171" y="4447401"/>
            <a:chExt cx="2145385" cy="1600200"/>
          </a:xfrm>
        </p:grpSpPr>
        <p:sp>
          <p:nvSpPr>
            <p:cNvPr id="69" name="Parallelogram 68"/>
            <p:cNvSpPr/>
            <p:nvPr/>
          </p:nvSpPr>
          <p:spPr>
            <a:xfrm flipH="1">
              <a:off x="2112171" y="4447401"/>
              <a:ext cx="2145385" cy="1600200"/>
            </a:xfrm>
            <a:prstGeom prst="parallelogram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219960" y="5666601"/>
              <a:ext cx="20172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rgbClr val="F1CC13"/>
                  </a:solidFill>
                  <a:latin typeface="BlairMdITC TT-Medium"/>
                  <a:cs typeface="BlairMdITC TT-Medium"/>
                </a:rPr>
                <a:t>User Databases</a:t>
              </a:r>
              <a:endParaRPr lang="en-US" sz="1200" i="1" dirty="0">
                <a:solidFill>
                  <a:srgbClr val="F1CC13"/>
                </a:solidFill>
                <a:latin typeface="BlairMdITC TT-Medium"/>
                <a:cs typeface="BlairMdITC TT-Medium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815701" y="1716567"/>
            <a:ext cx="2145385" cy="1600200"/>
            <a:chOff x="2112171" y="4447401"/>
            <a:chExt cx="2145385" cy="1600200"/>
          </a:xfrm>
        </p:grpSpPr>
        <p:sp>
          <p:nvSpPr>
            <p:cNvPr id="73" name="Parallelogram 72"/>
            <p:cNvSpPr/>
            <p:nvPr/>
          </p:nvSpPr>
          <p:spPr>
            <a:xfrm flipH="1">
              <a:off x="2112171" y="4447401"/>
              <a:ext cx="2145385" cy="1600200"/>
            </a:xfrm>
            <a:prstGeom prst="parallelogram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534920" y="5666601"/>
              <a:ext cx="1311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rgbClr val="F1CC13"/>
                  </a:solidFill>
                  <a:latin typeface="BlairMdITC TT-Medium"/>
                  <a:cs typeface="BlairMdITC TT-Medium"/>
                </a:rPr>
                <a:t>Software</a:t>
              </a:r>
              <a:endParaRPr lang="en-US" sz="1200" i="1" dirty="0">
                <a:solidFill>
                  <a:srgbClr val="F1CC13"/>
                </a:solidFill>
                <a:latin typeface="BlairMdITC TT-Medium"/>
                <a:cs typeface="BlairMdITC TT-Medium"/>
              </a:endParaRPr>
            </a:p>
          </p:txBody>
        </p:sp>
      </p:grpSp>
      <p:sp>
        <p:nvSpPr>
          <p:cNvPr id="81" name="Parallelogram 80"/>
          <p:cNvSpPr/>
          <p:nvPr/>
        </p:nvSpPr>
        <p:spPr>
          <a:xfrm flipH="1">
            <a:off x="4624028" y="338244"/>
            <a:ext cx="4349383" cy="1234636"/>
          </a:xfrm>
          <a:prstGeom prst="parallelogram">
            <a:avLst>
              <a:gd name="adj" fmla="val 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634" y="3668399"/>
            <a:ext cx="1583888" cy="1596347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5674326" y="3893105"/>
            <a:ext cx="2971800" cy="1066800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8699" r="48705"/>
          <a:stretch/>
        </p:blipFill>
        <p:spPr>
          <a:xfrm>
            <a:off x="670235" y="724381"/>
            <a:ext cx="762000" cy="56915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4850" y="506080"/>
            <a:ext cx="838200" cy="838200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5402350" y="838221"/>
            <a:ext cx="11914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1CC13"/>
                </a:solidFill>
                <a:latin typeface="BlairMdITC TT-Medium"/>
                <a:cs typeface="BlairMdITC TT-Medium"/>
              </a:rPr>
              <a:t>Analysis</a:t>
            </a:r>
            <a:endParaRPr lang="en-US" sz="1200" i="1" dirty="0">
              <a:solidFill>
                <a:srgbClr val="F1CC13"/>
              </a:solidFill>
              <a:latin typeface="BlairMdITC TT-Medium"/>
              <a:cs typeface="BlairMdITC TT-Medium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21462" y="1955211"/>
            <a:ext cx="762000" cy="7620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31426" y="2041687"/>
            <a:ext cx="685800" cy="6858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11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74" b="91026" l="5714" r="98242">
                        <a14:foregroundMark x1="30879" y1="34402" x2="30879" y2="34402"/>
                        <a14:foregroundMark x1="23846" y1="34402" x2="23846" y2="344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60310" y="2041687"/>
            <a:ext cx="666750" cy="685800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3361651" y="3586308"/>
            <a:ext cx="2504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chemeClr val="tx2"/>
                </a:solidFill>
                <a:latin typeface="BlairMdITC TT-Medium"/>
                <a:cs typeface="BlairMdITC TT-Medium"/>
              </a:rPr>
              <a:t>LSST Data Products</a:t>
            </a:r>
            <a:endParaRPr lang="en-US" sz="1200" i="1" dirty="0">
              <a:solidFill>
                <a:schemeClr val="tx2"/>
              </a:solidFill>
              <a:latin typeface="BlairMdITC TT-Medium"/>
              <a:cs typeface="BlairMdITC TT-Medium"/>
            </a:endParaRPr>
          </a:p>
        </p:txBody>
      </p:sp>
    </p:spTree>
    <p:extLst>
      <p:ext uri="{BB962C8B-B14F-4D97-AF65-F5344CB8AC3E}">
        <p14:creationId xmlns:p14="http://schemas.microsoft.com/office/powerpoint/2010/main" val="2101365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arallelogram 99"/>
          <p:cNvSpPr/>
          <p:nvPr/>
        </p:nvSpPr>
        <p:spPr>
          <a:xfrm flipH="1">
            <a:off x="83188" y="1461554"/>
            <a:ext cx="8977061" cy="3300240"/>
          </a:xfrm>
          <a:prstGeom prst="parallelogram">
            <a:avLst>
              <a:gd name="adj" fmla="val 0"/>
            </a:avLst>
          </a:prstGeom>
          <a:gradFill>
            <a:gsLst>
              <a:gs pos="0">
                <a:schemeClr val="tx1">
                  <a:lumMod val="50000"/>
                  <a:lumOff val="50000"/>
                </a:schemeClr>
              </a:gs>
              <a:gs pos="100000">
                <a:schemeClr val="dk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Parallelogram 76"/>
          <p:cNvSpPr/>
          <p:nvPr/>
        </p:nvSpPr>
        <p:spPr>
          <a:xfrm flipH="1">
            <a:off x="206595" y="1639786"/>
            <a:ext cx="4349383" cy="1234636"/>
          </a:xfrm>
          <a:prstGeom prst="parallelogram">
            <a:avLst>
              <a:gd name="adj" fmla="val 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Parallelogram 84"/>
          <p:cNvSpPr/>
          <p:nvPr/>
        </p:nvSpPr>
        <p:spPr>
          <a:xfrm flipH="1">
            <a:off x="83184" y="4837360"/>
            <a:ext cx="8977061" cy="434471"/>
          </a:xfrm>
          <a:prstGeom prst="parallelogram">
            <a:avLst>
              <a:gd name="adj" fmla="val 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51981" y="2139763"/>
            <a:ext cx="102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1CC13"/>
                </a:solidFill>
                <a:latin typeface="BlairMdITC TT-Medium"/>
                <a:cs typeface="BlairMdITC TT-Medium"/>
              </a:rPr>
              <a:t>Portal</a:t>
            </a:r>
            <a:endParaRPr lang="en-US" sz="1200" i="1" dirty="0">
              <a:solidFill>
                <a:srgbClr val="F1CC13"/>
              </a:solidFill>
              <a:latin typeface="BlairMdITC TT-Medium"/>
              <a:cs typeface="BlairMdITC TT-Medium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206596" y="3018109"/>
            <a:ext cx="2145385" cy="1600200"/>
            <a:chOff x="2112171" y="4447401"/>
            <a:chExt cx="2145385" cy="1600200"/>
          </a:xfrm>
        </p:grpSpPr>
        <p:sp>
          <p:nvSpPr>
            <p:cNvPr id="48" name="Parallelogram 47"/>
            <p:cNvSpPr/>
            <p:nvPr/>
          </p:nvSpPr>
          <p:spPr>
            <a:xfrm flipH="1">
              <a:off x="2112171" y="4447401"/>
              <a:ext cx="2145385" cy="1600200"/>
            </a:xfrm>
            <a:prstGeom prst="parallelogram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2">
              <a:alphaModFix amt="80000"/>
              <a:grayscl/>
            </a:blip>
            <a:stretch>
              <a:fillRect/>
            </a:stretch>
          </p:blipFill>
          <p:spPr>
            <a:xfrm flipH="1">
              <a:off x="2922902" y="4696919"/>
              <a:ext cx="457199" cy="872563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2179320" y="5666601"/>
              <a:ext cx="20246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rgbClr val="F1CC13"/>
                  </a:solidFill>
                  <a:latin typeface="BlairMdITC TT-Medium"/>
                  <a:cs typeface="BlairMdITC TT-Medium"/>
                </a:rPr>
                <a:t>User Computing</a:t>
              </a:r>
              <a:endParaRPr lang="en-US" sz="1200" i="1" dirty="0">
                <a:solidFill>
                  <a:srgbClr val="F1CC13"/>
                </a:solidFill>
                <a:latin typeface="BlairMdITC TT-Medium"/>
                <a:cs typeface="BlairMdITC TT-Medium"/>
              </a:endParaRP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2410595" y="3018109"/>
            <a:ext cx="2145385" cy="1600200"/>
            <a:chOff x="2112171" y="4447401"/>
            <a:chExt cx="2145385" cy="1600200"/>
          </a:xfrm>
        </p:grpSpPr>
        <p:sp>
          <p:nvSpPr>
            <p:cNvPr id="65" name="Parallelogram 64"/>
            <p:cNvSpPr/>
            <p:nvPr/>
          </p:nvSpPr>
          <p:spPr>
            <a:xfrm flipH="1">
              <a:off x="2112171" y="4447401"/>
              <a:ext cx="2145385" cy="1600200"/>
            </a:xfrm>
            <a:prstGeom prst="parallelogram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341880" y="5666601"/>
              <a:ext cx="1774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rgbClr val="F1CC13"/>
                  </a:solidFill>
                  <a:latin typeface="BlairMdITC TT-Medium"/>
                  <a:cs typeface="BlairMdITC TT-Medium"/>
                </a:rPr>
                <a:t>User Storage</a:t>
              </a:r>
              <a:endParaRPr lang="en-US" sz="1200" i="1" dirty="0">
                <a:solidFill>
                  <a:srgbClr val="F1CC13"/>
                </a:solidFill>
                <a:latin typeface="BlairMdITC TT-Medium"/>
                <a:cs typeface="BlairMdITC TT-Medium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4613870" y="3018109"/>
            <a:ext cx="2145385" cy="1600200"/>
            <a:chOff x="2112171" y="4447401"/>
            <a:chExt cx="2145385" cy="1600200"/>
          </a:xfrm>
        </p:grpSpPr>
        <p:sp>
          <p:nvSpPr>
            <p:cNvPr id="69" name="Parallelogram 68"/>
            <p:cNvSpPr/>
            <p:nvPr/>
          </p:nvSpPr>
          <p:spPr>
            <a:xfrm flipH="1">
              <a:off x="2112171" y="4447401"/>
              <a:ext cx="2145385" cy="1600200"/>
            </a:xfrm>
            <a:prstGeom prst="parallelogram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2219960" y="5666601"/>
              <a:ext cx="20172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rgbClr val="F1CC13"/>
                  </a:solidFill>
                  <a:latin typeface="BlairMdITC TT-Medium"/>
                  <a:cs typeface="BlairMdITC TT-Medium"/>
                </a:rPr>
                <a:t>User Databases</a:t>
              </a:r>
              <a:endParaRPr lang="en-US" sz="1200" i="1" dirty="0">
                <a:solidFill>
                  <a:srgbClr val="F1CC13"/>
                </a:solidFill>
                <a:latin typeface="BlairMdITC TT-Medium"/>
                <a:cs typeface="BlairMdITC TT-Medium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815703" y="3018109"/>
            <a:ext cx="2145385" cy="1600200"/>
            <a:chOff x="2112171" y="4447401"/>
            <a:chExt cx="2145385" cy="1600200"/>
          </a:xfrm>
        </p:grpSpPr>
        <p:sp>
          <p:nvSpPr>
            <p:cNvPr id="73" name="Parallelogram 72"/>
            <p:cNvSpPr/>
            <p:nvPr/>
          </p:nvSpPr>
          <p:spPr>
            <a:xfrm flipH="1">
              <a:off x="2112171" y="4447401"/>
              <a:ext cx="2145385" cy="1600200"/>
            </a:xfrm>
            <a:prstGeom prst="parallelogram">
              <a:avLst>
                <a:gd name="adj" fmla="val 0"/>
              </a:avLst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534920" y="5666601"/>
              <a:ext cx="1311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rgbClr val="F1CC13"/>
                  </a:solidFill>
                  <a:latin typeface="BlairMdITC TT-Medium"/>
                  <a:cs typeface="BlairMdITC TT-Medium"/>
                </a:rPr>
                <a:t>Software</a:t>
              </a:r>
              <a:endParaRPr lang="en-US" sz="1200" i="1" dirty="0">
                <a:solidFill>
                  <a:srgbClr val="F1CC13"/>
                </a:solidFill>
                <a:latin typeface="BlairMdITC TT-Medium"/>
                <a:cs typeface="BlairMdITC TT-Medium"/>
              </a:endParaRPr>
            </a:p>
          </p:txBody>
        </p:sp>
      </p:grpSp>
      <p:sp>
        <p:nvSpPr>
          <p:cNvPr id="81" name="Parallelogram 80"/>
          <p:cNvSpPr/>
          <p:nvPr/>
        </p:nvSpPr>
        <p:spPr>
          <a:xfrm flipH="1">
            <a:off x="4624030" y="1639786"/>
            <a:ext cx="4349383" cy="1234636"/>
          </a:xfrm>
          <a:prstGeom prst="parallelogram">
            <a:avLst>
              <a:gd name="adj" fmla="val 0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rcRect t="38699" r="48705"/>
          <a:stretch/>
        </p:blipFill>
        <p:spPr>
          <a:xfrm>
            <a:off x="670237" y="2025923"/>
            <a:ext cx="762000" cy="56915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4852" y="1807622"/>
            <a:ext cx="838200" cy="838200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5308353" y="2139763"/>
            <a:ext cx="1472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1CC13"/>
                </a:solidFill>
                <a:latin typeface="BlairMdITC TT-Medium"/>
                <a:cs typeface="BlairMdITC TT-Medium"/>
              </a:rPr>
              <a:t>Notebooks</a:t>
            </a:r>
            <a:endParaRPr lang="en-US" sz="1200" i="1" dirty="0">
              <a:solidFill>
                <a:srgbClr val="F1CC13"/>
              </a:solidFill>
              <a:latin typeface="BlairMdITC TT-Medium"/>
              <a:cs typeface="BlairMdITC TT-Medium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464" y="3256753"/>
            <a:ext cx="762000" cy="7620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1428" y="3343229"/>
            <a:ext cx="685800" cy="685800"/>
          </a:xfrm>
          <a:prstGeom prst="rect">
            <a:avLst/>
          </a:prstGeom>
        </p:spPr>
      </p:pic>
      <p:pic>
        <p:nvPicPr>
          <p:cNvPr id="96" name="Picture 95"/>
          <p:cNvPicPr>
            <a:picLocks noChangeAspect="1"/>
          </p:cNvPicPr>
          <p:nvPr/>
        </p:nvPicPr>
        <p:blipFill>
          <a:blip r:embed="rId7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274" b="91026" l="5714" r="98242">
                        <a14:foregroundMark x1="30879" y1="34402" x2="30879" y2="34402"/>
                        <a14:foregroundMark x1="23846" y1="34402" x2="23846" y2="344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60312" y="3343229"/>
            <a:ext cx="666750" cy="685800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3361653" y="4887850"/>
            <a:ext cx="25044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chemeClr val="tx2"/>
                </a:solidFill>
                <a:latin typeface="BlairMdITC TT-Medium"/>
                <a:cs typeface="BlairMdITC TT-Medium"/>
              </a:rPr>
              <a:t>LSST Data Products</a:t>
            </a:r>
            <a:endParaRPr lang="en-US" sz="1200" i="1" dirty="0">
              <a:solidFill>
                <a:schemeClr val="tx2"/>
              </a:solidFill>
              <a:latin typeface="BlairMdITC TT-Medium"/>
              <a:cs typeface="BlairMdITC TT-Medium"/>
            </a:endParaRPr>
          </a:p>
        </p:txBody>
      </p:sp>
    </p:spTree>
    <p:extLst>
      <p:ext uri="{BB962C8B-B14F-4D97-AF65-F5344CB8AC3E}">
        <p14:creationId xmlns:p14="http://schemas.microsoft.com/office/powerpoint/2010/main" val="2592585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arallelogram 99"/>
          <p:cNvSpPr/>
          <p:nvPr/>
        </p:nvSpPr>
        <p:spPr>
          <a:xfrm flipH="1">
            <a:off x="83188" y="1461554"/>
            <a:ext cx="8977061" cy="3300240"/>
          </a:xfrm>
          <a:prstGeom prst="parallelogram">
            <a:avLst>
              <a:gd name="adj" fmla="val 0"/>
            </a:avLst>
          </a:prstGeom>
          <a:solidFill>
            <a:schemeClr val="accent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Parallelogram 76"/>
          <p:cNvSpPr/>
          <p:nvPr/>
        </p:nvSpPr>
        <p:spPr>
          <a:xfrm flipH="1">
            <a:off x="206595" y="1639786"/>
            <a:ext cx="4349383" cy="1234636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Parallelogram 84"/>
          <p:cNvSpPr/>
          <p:nvPr/>
        </p:nvSpPr>
        <p:spPr>
          <a:xfrm flipH="1">
            <a:off x="83184" y="4837360"/>
            <a:ext cx="8977061" cy="434471"/>
          </a:xfrm>
          <a:prstGeom prst="parallelogram">
            <a:avLst>
              <a:gd name="adj" fmla="val 0"/>
            </a:avLst>
          </a:prstGeom>
          <a:solidFill>
            <a:schemeClr val="tx2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51981" y="2139763"/>
            <a:ext cx="102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Portal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sp>
        <p:nvSpPr>
          <p:cNvPr id="48" name="Parallelogram 47"/>
          <p:cNvSpPr/>
          <p:nvPr/>
        </p:nvSpPr>
        <p:spPr>
          <a:xfrm flipH="1">
            <a:off x="206596" y="3018109"/>
            <a:ext cx="2145385" cy="1600200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alphaModFix amt="80000"/>
            <a:grayscl/>
          </a:blip>
          <a:stretch>
            <a:fillRect/>
          </a:stretch>
        </p:blipFill>
        <p:spPr>
          <a:xfrm flipH="1">
            <a:off x="1017327" y="3267627"/>
            <a:ext cx="457199" cy="872563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273745" y="4237309"/>
            <a:ext cx="2024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User Computing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sp>
        <p:nvSpPr>
          <p:cNvPr id="65" name="Parallelogram 64"/>
          <p:cNvSpPr/>
          <p:nvPr/>
        </p:nvSpPr>
        <p:spPr>
          <a:xfrm flipH="1">
            <a:off x="2410595" y="3018109"/>
            <a:ext cx="2145385" cy="1600200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640304" y="4237309"/>
            <a:ext cx="1774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User Storage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sp>
        <p:nvSpPr>
          <p:cNvPr id="69" name="Parallelogram 68"/>
          <p:cNvSpPr/>
          <p:nvPr/>
        </p:nvSpPr>
        <p:spPr>
          <a:xfrm flipH="1">
            <a:off x="4613870" y="3018109"/>
            <a:ext cx="2145385" cy="1600200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721659" y="4237309"/>
            <a:ext cx="2017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User Databases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sp>
        <p:nvSpPr>
          <p:cNvPr id="73" name="Parallelogram 72"/>
          <p:cNvSpPr/>
          <p:nvPr/>
        </p:nvSpPr>
        <p:spPr>
          <a:xfrm flipH="1">
            <a:off x="6815703" y="3018109"/>
            <a:ext cx="2145385" cy="1600200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68452" y="4237309"/>
            <a:ext cx="1311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Software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sp>
        <p:nvSpPr>
          <p:cNvPr id="81" name="Parallelogram 80"/>
          <p:cNvSpPr/>
          <p:nvPr/>
        </p:nvSpPr>
        <p:spPr>
          <a:xfrm flipH="1">
            <a:off x="4624030" y="1639786"/>
            <a:ext cx="4349383" cy="1234636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t="38699" r="48705"/>
          <a:stretch/>
        </p:blipFill>
        <p:spPr>
          <a:xfrm>
            <a:off x="670237" y="1965917"/>
            <a:ext cx="762000" cy="56915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4852" y="1807622"/>
            <a:ext cx="838200" cy="838200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5308353" y="2139763"/>
            <a:ext cx="1472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Notebooks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464" y="3256753"/>
            <a:ext cx="762000" cy="7620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1428" y="3343229"/>
            <a:ext cx="685800" cy="685800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1923521" y="4897851"/>
            <a:ext cx="5380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/>
                </a:solidFill>
                <a:latin typeface="BlairMdITC TT-Medium"/>
                <a:cs typeface="BlairMdITC TT-Medium"/>
              </a:rPr>
              <a:t>LSST Data Products: Images, Catalogs, Alerts</a:t>
            </a:r>
            <a:endParaRPr lang="en-US" sz="1200" i="1" dirty="0">
              <a:solidFill>
                <a:schemeClr val="bg1"/>
              </a:solidFill>
              <a:latin typeface="BlairMdITC TT-Medium"/>
              <a:cs typeface="BlairMdITC TT-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21526" y="3267627"/>
            <a:ext cx="909779" cy="9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86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arallelogram 99"/>
          <p:cNvSpPr/>
          <p:nvPr/>
        </p:nvSpPr>
        <p:spPr>
          <a:xfrm flipH="1">
            <a:off x="83187" y="1201527"/>
            <a:ext cx="8977061" cy="3558819"/>
          </a:xfrm>
          <a:prstGeom prst="parallelogram">
            <a:avLst>
              <a:gd name="adj" fmla="val 0"/>
            </a:avLst>
          </a:prstGeom>
          <a:solidFill>
            <a:schemeClr val="accent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Parallelogram 76"/>
          <p:cNvSpPr/>
          <p:nvPr/>
        </p:nvSpPr>
        <p:spPr>
          <a:xfrm flipH="1">
            <a:off x="206595" y="1379760"/>
            <a:ext cx="4349383" cy="1234636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Parallelogram 84"/>
          <p:cNvSpPr/>
          <p:nvPr/>
        </p:nvSpPr>
        <p:spPr>
          <a:xfrm flipH="1">
            <a:off x="83184" y="4837360"/>
            <a:ext cx="8977061" cy="434471"/>
          </a:xfrm>
          <a:prstGeom prst="parallelogram">
            <a:avLst>
              <a:gd name="adj" fmla="val 0"/>
            </a:avLst>
          </a:prstGeom>
          <a:solidFill>
            <a:schemeClr val="tx2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51981" y="1879737"/>
            <a:ext cx="102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Portal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sp>
        <p:nvSpPr>
          <p:cNvPr id="48" name="Parallelogram 47"/>
          <p:cNvSpPr/>
          <p:nvPr/>
        </p:nvSpPr>
        <p:spPr>
          <a:xfrm flipH="1">
            <a:off x="206596" y="2758083"/>
            <a:ext cx="2145385" cy="1600200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alphaModFix amt="80000"/>
            <a:grayscl/>
          </a:blip>
          <a:stretch>
            <a:fillRect/>
          </a:stretch>
        </p:blipFill>
        <p:spPr>
          <a:xfrm flipH="1">
            <a:off x="1017327" y="3007601"/>
            <a:ext cx="457199" cy="872563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273745" y="3977283"/>
            <a:ext cx="2024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User Computing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sp>
        <p:nvSpPr>
          <p:cNvPr id="65" name="Parallelogram 64"/>
          <p:cNvSpPr/>
          <p:nvPr/>
        </p:nvSpPr>
        <p:spPr>
          <a:xfrm flipH="1">
            <a:off x="2410595" y="2758083"/>
            <a:ext cx="2145385" cy="1600200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640304" y="3977283"/>
            <a:ext cx="1774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User Storage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sp>
        <p:nvSpPr>
          <p:cNvPr id="69" name="Parallelogram 68"/>
          <p:cNvSpPr/>
          <p:nvPr/>
        </p:nvSpPr>
        <p:spPr>
          <a:xfrm flipH="1">
            <a:off x="4613870" y="2758083"/>
            <a:ext cx="2145385" cy="1600200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721659" y="3977283"/>
            <a:ext cx="2017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User Databases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sp>
        <p:nvSpPr>
          <p:cNvPr id="73" name="Parallelogram 72"/>
          <p:cNvSpPr/>
          <p:nvPr/>
        </p:nvSpPr>
        <p:spPr>
          <a:xfrm flipH="1">
            <a:off x="6815703" y="2758083"/>
            <a:ext cx="2145385" cy="1600200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68452" y="3977283"/>
            <a:ext cx="1311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Software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sp>
        <p:nvSpPr>
          <p:cNvPr id="81" name="Parallelogram 80"/>
          <p:cNvSpPr/>
          <p:nvPr/>
        </p:nvSpPr>
        <p:spPr>
          <a:xfrm flipH="1">
            <a:off x="4624030" y="1379760"/>
            <a:ext cx="4349383" cy="1234636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t="38699" r="48705"/>
          <a:stretch/>
        </p:blipFill>
        <p:spPr>
          <a:xfrm>
            <a:off x="670237" y="1705891"/>
            <a:ext cx="762000" cy="56915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4852" y="1547596"/>
            <a:ext cx="838200" cy="838200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5308353" y="1879737"/>
            <a:ext cx="1472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Notebooks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1464" y="2996727"/>
            <a:ext cx="762000" cy="7620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1428" y="3083203"/>
            <a:ext cx="685800" cy="685800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1923521" y="4897851"/>
            <a:ext cx="5380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/>
                </a:solidFill>
                <a:latin typeface="BlairMdITC TT-Medium"/>
                <a:cs typeface="BlairMdITC TT-Medium"/>
              </a:rPr>
              <a:t>LSST Data Products: Images, Catalogs, Alerts</a:t>
            </a:r>
            <a:endParaRPr lang="en-US" sz="1200" i="1" dirty="0">
              <a:solidFill>
                <a:schemeClr val="bg1"/>
              </a:solidFill>
              <a:latin typeface="BlairMdITC TT-Medium"/>
              <a:cs typeface="BlairMdITC TT-Medium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21526" y="3007601"/>
            <a:ext cx="909779" cy="909779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6193245" y="4430189"/>
            <a:ext cx="281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i="1" dirty="0" smtClean="0">
                <a:solidFill>
                  <a:schemeClr val="bg1"/>
                </a:solidFill>
                <a:latin typeface="BlairMdITC TT-Medium"/>
                <a:cs typeface="BlairMdITC TT-Medium"/>
              </a:rPr>
              <a:t>LSST Science Platform</a:t>
            </a:r>
            <a:endParaRPr lang="en-US" sz="1200" i="1" dirty="0">
              <a:solidFill>
                <a:schemeClr val="bg1"/>
              </a:solidFill>
              <a:latin typeface="BlairMdITC TT-Medium"/>
              <a:cs typeface="BlairMdITC TT-Medium"/>
            </a:endParaRPr>
          </a:p>
        </p:txBody>
      </p:sp>
    </p:spTree>
    <p:extLst>
      <p:ext uri="{BB962C8B-B14F-4D97-AF65-F5344CB8AC3E}">
        <p14:creationId xmlns:p14="http://schemas.microsoft.com/office/powerpoint/2010/main" val="4089847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arallelogram 99"/>
          <p:cNvSpPr/>
          <p:nvPr/>
        </p:nvSpPr>
        <p:spPr>
          <a:xfrm flipH="1">
            <a:off x="83187" y="1201527"/>
            <a:ext cx="8977061" cy="3558819"/>
          </a:xfrm>
          <a:prstGeom prst="parallelogram">
            <a:avLst>
              <a:gd name="adj" fmla="val 0"/>
            </a:avLst>
          </a:prstGeom>
          <a:solidFill>
            <a:schemeClr val="accent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Parallelogram 76"/>
          <p:cNvSpPr/>
          <p:nvPr/>
        </p:nvSpPr>
        <p:spPr>
          <a:xfrm flipH="1">
            <a:off x="206595" y="1379760"/>
            <a:ext cx="4349383" cy="1234636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5" name="Parallelogram 84"/>
          <p:cNvSpPr/>
          <p:nvPr/>
        </p:nvSpPr>
        <p:spPr>
          <a:xfrm flipH="1">
            <a:off x="83184" y="4837360"/>
            <a:ext cx="8977061" cy="434471"/>
          </a:xfrm>
          <a:prstGeom prst="parallelogram">
            <a:avLst>
              <a:gd name="adj" fmla="val 0"/>
            </a:avLst>
          </a:prstGeom>
          <a:solidFill>
            <a:schemeClr val="tx2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lIns="91430" tIns="45715" rIns="91430" bIns="45715"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51981" y="1879737"/>
            <a:ext cx="102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Portal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sp>
        <p:nvSpPr>
          <p:cNvPr id="48" name="Parallelogram 47"/>
          <p:cNvSpPr/>
          <p:nvPr/>
        </p:nvSpPr>
        <p:spPr>
          <a:xfrm flipH="1">
            <a:off x="206596" y="2758083"/>
            <a:ext cx="2145385" cy="1600200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2">
            <a:alphaModFix amt="80000"/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H="1">
            <a:off x="1017327" y="3007601"/>
            <a:ext cx="457199" cy="872563"/>
          </a:xfrm>
          <a:prstGeom prst="rect">
            <a:avLst/>
          </a:prstGeom>
          <a:noFill/>
        </p:spPr>
      </p:pic>
      <p:sp>
        <p:nvSpPr>
          <p:cNvPr id="50" name="TextBox 49"/>
          <p:cNvSpPr txBox="1"/>
          <p:nvPr/>
        </p:nvSpPr>
        <p:spPr>
          <a:xfrm>
            <a:off x="273745" y="3977283"/>
            <a:ext cx="20246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User Computing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sp>
        <p:nvSpPr>
          <p:cNvPr id="65" name="Parallelogram 64"/>
          <p:cNvSpPr/>
          <p:nvPr/>
        </p:nvSpPr>
        <p:spPr>
          <a:xfrm flipH="1">
            <a:off x="2410595" y="2758083"/>
            <a:ext cx="2145385" cy="1600200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640304" y="3977283"/>
            <a:ext cx="17740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User Storage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sp>
        <p:nvSpPr>
          <p:cNvPr id="69" name="Parallelogram 68"/>
          <p:cNvSpPr/>
          <p:nvPr/>
        </p:nvSpPr>
        <p:spPr>
          <a:xfrm flipH="1">
            <a:off x="4613870" y="2758083"/>
            <a:ext cx="2145385" cy="1600200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721659" y="3977283"/>
            <a:ext cx="2017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User Databases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sp>
        <p:nvSpPr>
          <p:cNvPr id="73" name="Parallelogram 72"/>
          <p:cNvSpPr/>
          <p:nvPr/>
        </p:nvSpPr>
        <p:spPr>
          <a:xfrm flipH="1">
            <a:off x="6815703" y="2758083"/>
            <a:ext cx="2145385" cy="1600200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7268452" y="3977283"/>
            <a:ext cx="1311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Software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sp>
        <p:nvSpPr>
          <p:cNvPr id="81" name="Parallelogram 80"/>
          <p:cNvSpPr/>
          <p:nvPr/>
        </p:nvSpPr>
        <p:spPr>
          <a:xfrm flipH="1">
            <a:off x="4624030" y="1379760"/>
            <a:ext cx="4349383" cy="1234636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3">
            <a:lum bright="70000" contrast="-70000"/>
          </a:blip>
          <a:srcRect t="38699" r="48705"/>
          <a:stretch/>
        </p:blipFill>
        <p:spPr>
          <a:xfrm>
            <a:off x="670237" y="1705891"/>
            <a:ext cx="762000" cy="56915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4852" y="1547596"/>
            <a:ext cx="838200" cy="838200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5308353" y="1879737"/>
            <a:ext cx="1472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Notebooks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121464" y="2996727"/>
            <a:ext cx="762000" cy="762000"/>
          </a:xfrm>
          <a:prstGeom prst="rect">
            <a:avLst/>
          </a:prstGeom>
        </p:spPr>
      </p:pic>
      <p:pic>
        <p:nvPicPr>
          <p:cNvPr id="95" name="Picture 94"/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331428" y="3083203"/>
            <a:ext cx="685800" cy="685800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1923521" y="4897851"/>
            <a:ext cx="53807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chemeClr val="bg1"/>
                </a:solidFill>
                <a:latin typeface="BlairMdITC TT-Medium"/>
                <a:cs typeface="BlairMdITC TT-Medium"/>
              </a:rPr>
              <a:t>LSST Data Products: Images, Catalogs, Alerts</a:t>
            </a:r>
            <a:endParaRPr lang="en-US" sz="1200" i="1" dirty="0">
              <a:solidFill>
                <a:schemeClr val="bg1"/>
              </a:solidFill>
              <a:latin typeface="BlairMdITC TT-Medium"/>
              <a:cs typeface="BlairMdITC TT-Medium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93245" y="4430189"/>
            <a:ext cx="281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i="1" dirty="0" smtClean="0">
                <a:solidFill>
                  <a:schemeClr val="bg1"/>
                </a:solidFill>
                <a:latin typeface="BlairMdITC TT-Medium"/>
                <a:cs typeface="BlairMdITC TT-Medium"/>
              </a:rPr>
              <a:t>LSST Science Platform</a:t>
            </a:r>
            <a:endParaRPr lang="en-US" sz="1200" i="1" dirty="0">
              <a:solidFill>
                <a:schemeClr val="bg1"/>
              </a:solidFill>
              <a:latin typeface="BlairMdITC TT-Medium"/>
              <a:cs typeface="BlairMdITC TT-Medium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35662" y="3479257"/>
            <a:ext cx="365097" cy="3650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71573" y="3649739"/>
            <a:ext cx="549303" cy="2059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77807" y="2996727"/>
            <a:ext cx="479174" cy="4480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6713" t="10108" r="3828" b="29474"/>
          <a:stretch/>
        </p:blipFill>
        <p:spPr>
          <a:xfrm>
            <a:off x="7276706" y="3083203"/>
            <a:ext cx="671303" cy="1700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32153" r="33069" b="33786"/>
          <a:stretch/>
        </p:blipFill>
        <p:spPr>
          <a:xfrm>
            <a:off x="7676115" y="3290239"/>
            <a:ext cx="351086" cy="33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076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arallelogram 99"/>
          <p:cNvSpPr/>
          <p:nvPr/>
        </p:nvSpPr>
        <p:spPr>
          <a:xfrm flipH="1">
            <a:off x="83187" y="1201527"/>
            <a:ext cx="8977061" cy="3558819"/>
          </a:xfrm>
          <a:prstGeom prst="parallelogram">
            <a:avLst>
              <a:gd name="adj" fmla="val 0"/>
            </a:avLst>
          </a:prstGeom>
          <a:solidFill>
            <a:schemeClr val="accent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Parallelogram 76"/>
          <p:cNvSpPr/>
          <p:nvPr/>
        </p:nvSpPr>
        <p:spPr>
          <a:xfrm flipH="1">
            <a:off x="206595" y="1649787"/>
            <a:ext cx="4349383" cy="1234636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51981" y="2149764"/>
            <a:ext cx="102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Portal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sp>
        <p:nvSpPr>
          <p:cNvPr id="81" name="Parallelogram 80"/>
          <p:cNvSpPr/>
          <p:nvPr/>
        </p:nvSpPr>
        <p:spPr>
          <a:xfrm flipH="1">
            <a:off x="4624030" y="1649787"/>
            <a:ext cx="4349383" cy="1234636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38699" r="48705"/>
          <a:stretch/>
        </p:blipFill>
        <p:spPr>
          <a:xfrm>
            <a:off x="670237" y="1975918"/>
            <a:ext cx="762000" cy="56915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4852" y="1817623"/>
            <a:ext cx="838200" cy="838200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5308353" y="2149764"/>
            <a:ext cx="1472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Notebooks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10595" y="3028110"/>
            <a:ext cx="2145385" cy="1600200"/>
            <a:chOff x="2410595" y="3028110"/>
            <a:chExt cx="2145385" cy="1600200"/>
          </a:xfrm>
        </p:grpSpPr>
        <p:sp>
          <p:nvSpPr>
            <p:cNvPr id="65" name="Parallelogram 64"/>
            <p:cNvSpPr/>
            <p:nvPr/>
          </p:nvSpPr>
          <p:spPr>
            <a:xfrm flipH="1">
              <a:off x="2410595" y="3028110"/>
              <a:ext cx="2145385" cy="1600200"/>
            </a:xfrm>
            <a:prstGeom prst="parallelogram">
              <a:avLst>
                <a:gd name="adj" fmla="val 0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40304" y="4247310"/>
              <a:ext cx="1774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rgbClr val="FFFFFF"/>
                  </a:solidFill>
                  <a:latin typeface="BlairMdITC TT-Medium"/>
                  <a:cs typeface="BlairMdITC TT-Medium"/>
                </a:rPr>
                <a:t>User Storage</a:t>
              </a:r>
              <a:endParaRPr lang="en-US" sz="1200" i="1" dirty="0">
                <a:solidFill>
                  <a:srgbClr val="FFFFFF"/>
                </a:solidFill>
                <a:latin typeface="BlairMdITC TT-Medium"/>
                <a:cs typeface="BlairMdITC TT-Medium"/>
              </a:endParaRPr>
            </a:p>
          </p:txBody>
        </p:sp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21464" y="3266754"/>
              <a:ext cx="762000" cy="7620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06595" y="3028110"/>
            <a:ext cx="2145385" cy="1600200"/>
            <a:chOff x="4613870" y="3028110"/>
            <a:chExt cx="2145385" cy="1600200"/>
          </a:xfrm>
        </p:grpSpPr>
        <p:sp>
          <p:nvSpPr>
            <p:cNvPr id="69" name="Parallelogram 68"/>
            <p:cNvSpPr/>
            <p:nvPr/>
          </p:nvSpPr>
          <p:spPr>
            <a:xfrm flipH="1">
              <a:off x="4613870" y="3028110"/>
              <a:ext cx="2145385" cy="1600200"/>
            </a:xfrm>
            <a:prstGeom prst="parallelogram">
              <a:avLst>
                <a:gd name="adj" fmla="val 0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721659" y="4247310"/>
              <a:ext cx="20172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rgbClr val="FFFFFF"/>
                  </a:solidFill>
                  <a:latin typeface="BlairMdITC TT-Medium"/>
                  <a:cs typeface="BlairMdITC TT-Medium"/>
                </a:rPr>
                <a:t>User Databases</a:t>
              </a:r>
              <a:endParaRPr lang="en-US" sz="1200" i="1" dirty="0">
                <a:solidFill>
                  <a:srgbClr val="FFFFFF"/>
                </a:solidFill>
                <a:latin typeface="BlairMdITC TT-Medium"/>
                <a:cs typeface="BlairMdITC TT-Medium"/>
              </a:endParaRP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31428" y="3353230"/>
              <a:ext cx="685800" cy="6858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83184" y="4837360"/>
            <a:ext cx="8977061" cy="434471"/>
            <a:chOff x="83184" y="4837360"/>
            <a:chExt cx="8977061" cy="434471"/>
          </a:xfrm>
        </p:grpSpPr>
        <p:sp>
          <p:nvSpPr>
            <p:cNvPr id="85" name="Parallelogram 84"/>
            <p:cNvSpPr/>
            <p:nvPr/>
          </p:nvSpPr>
          <p:spPr>
            <a:xfrm flipH="1">
              <a:off x="83184" y="4837360"/>
              <a:ext cx="8977061" cy="434471"/>
            </a:xfrm>
            <a:prstGeom prst="parallelogram">
              <a:avLst>
                <a:gd name="adj" fmla="val 0"/>
              </a:avLst>
            </a:prstGeom>
            <a:solidFill>
              <a:schemeClr val="tx2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923521" y="4897851"/>
              <a:ext cx="53807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rgbClr val="EEECE1"/>
                  </a:solidFill>
                  <a:latin typeface="BlairMdITC TT-Medium"/>
                  <a:cs typeface="BlairMdITC TT-Medium"/>
                </a:rPr>
                <a:t>LSST Data Products: Images, Catalogs, Alerts</a:t>
              </a:r>
              <a:endParaRPr lang="en-US" sz="1200" i="1" dirty="0">
                <a:solidFill>
                  <a:srgbClr val="EEECE1"/>
                </a:solidFill>
                <a:latin typeface="BlairMdITC TT-Medium"/>
                <a:cs typeface="BlairMdITC TT-Medium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732839" y="1241397"/>
            <a:ext cx="368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 smtClean="0">
                <a:solidFill>
                  <a:schemeClr val="bg2"/>
                </a:solidFill>
                <a:latin typeface="BlairMdITC TT-Medium"/>
                <a:cs typeface="BlairMdITC TT-Medium"/>
              </a:rPr>
              <a:t>LSST Science Platform</a:t>
            </a:r>
            <a:endParaRPr lang="en-US" sz="1600" i="1" dirty="0">
              <a:solidFill>
                <a:schemeClr val="bg2"/>
              </a:solidFill>
              <a:latin typeface="BlairMdITC TT-Medium"/>
              <a:cs typeface="BlairMdITC TT-Medium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815703" y="3028110"/>
            <a:ext cx="2145385" cy="1600200"/>
            <a:chOff x="6815703" y="3028110"/>
            <a:chExt cx="2145385" cy="1600200"/>
          </a:xfrm>
        </p:grpSpPr>
        <p:sp>
          <p:nvSpPr>
            <p:cNvPr id="73" name="Parallelogram 72"/>
            <p:cNvSpPr/>
            <p:nvPr/>
          </p:nvSpPr>
          <p:spPr>
            <a:xfrm flipH="1">
              <a:off x="6815703" y="3028110"/>
              <a:ext cx="2145385" cy="1600200"/>
            </a:xfrm>
            <a:prstGeom prst="parallelogram">
              <a:avLst>
                <a:gd name="adj" fmla="val 0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268452" y="4247310"/>
              <a:ext cx="131104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rgbClr val="FFFFFF"/>
                  </a:solidFill>
                  <a:latin typeface="BlairMdITC TT-Medium"/>
                  <a:cs typeface="BlairMdITC TT-Medium"/>
                </a:rPr>
                <a:t>Software</a:t>
              </a:r>
              <a:endParaRPr lang="en-US" sz="1200" i="1" dirty="0">
                <a:solidFill>
                  <a:srgbClr val="FFFFFF"/>
                </a:solidFill>
                <a:latin typeface="BlairMdITC TT-Medium"/>
                <a:cs typeface="BlairMdITC TT-Medium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35662" y="3749284"/>
              <a:ext cx="365097" cy="36509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871573" y="3919766"/>
              <a:ext cx="549303" cy="20598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77807" y="3266754"/>
              <a:ext cx="479174" cy="44802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713" t="10108" r="3828" b="29474"/>
            <a:stretch/>
          </p:blipFill>
          <p:spPr>
            <a:xfrm>
              <a:off x="7276706" y="3353230"/>
              <a:ext cx="671303" cy="17001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1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32153" r="33069" b="33786"/>
            <a:stretch/>
          </p:blipFill>
          <p:spPr>
            <a:xfrm>
              <a:off x="7676115" y="3560266"/>
              <a:ext cx="351086" cy="33421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610500" y="3028110"/>
            <a:ext cx="2145385" cy="1600200"/>
            <a:chOff x="4610500" y="3028110"/>
            <a:chExt cx="2145385" cy="1600200"/>
          </a:xfrm>
        </p:grpSpPr>
        <p:grpSp>
          <p:nvGrpSpPr>
            <p:cNvPr id="32" name="Group 31"/>
            <p:cNvGrpSpPr/>
            <p:nvPr/>
          </p:nvGrpSpPr>
          <p:grpSpPr>
            <a:xfrm>
              <a:off x="4610500" y="3028110"/>
              <a:ext cx="2145385" cy="1600200"/>
              <a:chOff x="206596" y="3028110"/>
              <a:chExt cx="2145385" cy="1600200"/>
            </a:xfrm>
          </p:grpSpPr>
          <p:sp>
            <p:nvSpPr>
              <p:cNvPr id="33" name="Parallelogram 32"/>
              <p:cNvSpPr/>
              <p:nvPr/>
            </p:nvSpPr>
            <p:spPr>
              <a:xfrm flipH="1">
                <a:off x="206596" y="3028110"/>
                <a:ext cx="2145385" cy="1600200"/>
              </a:xfrm>
              <a:prstGeom prst="parallelogram">
                <a:avLst>
                  <a:gd name="adj" fmla="val 0"/>
                </a:avLst>
              </a:prstGeom>
              <a:solidFill>
                <a:schemeClr val="tx2">
                  <a:lumMod val="75000"/>
                </a:schemeClr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2">
                <a:alphaModFix amt="80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1226941" y="3377433"/>
                <a:ext cx="359340" cy="685800"/>
              </a:xfrm>
              <a:prstGeom prst="rect">
                <a:avLst/>
              </a:prstGeom>
              <a:noFill/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273745" y="4247310"/>
                <a:ext cx="20246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 smtClean="0">
                    <a:solidFill>
                      <a:srgbClr val="FFFFFF"/>
                    </a:solidFill>
                    <a:latin typeface="BlairMdITC TT-Medium"/>
                    <a:cs typeface="BlairMdITC TT-Medium"/>
                  </a:rPr>
                  <a:t>User Computing</a:t>
                </a:r>
                <a:endParaRPr lang="en-US" sz="1200" i="1" dirty="0">
                  <a:solidFill>
                    <a:srgbClr val="FFFFFF"/>
                  </a:solidFill>
                  <a:latin typeface="BlairMdITC TT-Medium"/>
                  <a:cs typeface="BlairMdITC TT-Medium"/>
                </a:endParaRPr>
              </a:p>
            </p:txBody>
          </p:sp>
        </p:grp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2">
              <a:alphaModFix amt="8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321505" y="3376381"/>
              <a:ext cx="359340" cy="6858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312770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arallelogram 99"/>
          <p:cNvSpPr/>
          <p:nvPr/>
        </p:nvSpPr>
        <p:spPr>
          <a:xfrm flipH="1">
            <a:off x="83187" y="1201527"/>
            <a:ext cx="8977061" cy="3558819"/>
          </a:xfrm>
          <a:prstGeom prst="parallelogram">
            <a:avLst>
              <a:gd name="adj" fmla="val 0"/>
            </a:avLst>
          </a:prstGeom>
          <a:solidFill>
            <a:schemeClr val="accent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Parallelogram 76"/>
          <p:cNvSpPr/>
          <p:nvPr/>
        </p:nvSpPr>
        <p:spPr>
          <a:xfrm flipH="1">
            <a:off x="206595" y="1649787"/>
            <a:ext cx="4349383" cy="1234636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51981" y="2149764"/>
            <a:ext cx="102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Portal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sp>
        <p:nvSpPr>
          <p:cNvPr id="81" name="Parallelogram 80"/>
          <p:cNvSpPr/>
          <p:nvPr/>
        </p:nvSpPr>
        <p:spPr>
          <a:xfrm flipH="1">
            <a:off x="4624030" y="1649787"/>
            <a:ext cx="4349383" cy="1234636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38699" r="48705"/>
          <a:stretch/>
        </p:blipFill>
        <p:spPr>
          <a:xfrm>
            <a:off x="670237" y="1975918"/>
            <a:ext cx="762000" cy="56915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4852" y="1817623"/>
            <a:ext cx="838200" cy="838200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5308353" y="2149764"/>
            <a:ext cx="1472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Notebooks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10595" y="3028110"/>
            <a:ext cx="2145385" cy="1600200"/>
            <a:chOff x="2410595" y="3028110"/>
            <a:chExt cx="2145385" cy="1600200"/>
          </a:xfrm>
        </p:grpSpPr>
        <p:sp>
          <p:nvSpPr>
            <p:cNvPr id="65" name="Parallelogram 64"/>
            <p:cNvSpPr/>
            <p:nvPr/>
          </p:nvSpPr>
          <p:spPr>
            <a:xfrm flipH="1">
              <a:off x="2410595" y="3028110"/>
              <a:ext cx="2145385" cy="1600200"/>
            </a:xfrm>
            <a:prstGeom prst="parallelogram">
              <a:avLst>
                <a:gd name="adj" fmla="val 0"/>
              </a:avLst>
            </a:prstGeom>
            <a:solidFill>
              <a:srgbClr val="10253F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640304" y="4247310"/>
              <a:ext cx="177408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rgbClr val="FFFFFF"/>
                  </a:solidFill>
                  <a:latin typeface="BlairMdITC TT-Medium"/>
                  <a:cs typeface="BlairMdITC TT-Medium"/>
                </a:rPr>
                <a:t>User Storage</a:t>
              </a:r>
              <a:endParaRPr lang="en-US" sz="1200" i="1" dirty="0">
                <a:solidFill>
                  <a:srgbClr val="FFFFFF"/>
                </a:solidFill>
                <a:latin typeface="BlairMdITC TT-Medium"/>
                <a:cs typeface="BlairMdITC TT-Medium"/>
              </a:endParaRPr>
            </a:p>
          </p:txBody>
        </p:sp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21464" y="3266754"/>
              <a:ext cx="762000" cy="7620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06595" y="3028110"/>
            <a:ext cx="2145385" cy="1600200"/>
            <a:chOff x="4613870" y="3028110"/>
            <a:chExt cx="2145385" cy="1600200"/>
          </a:xfrm>
        </p:grpSpPr>
        <p:sp>
          <p:nvSpPr>
            <p:cNvPr id="69" name="Parallelogram 68"/>
            <p:cNvSpPr/>
            <p:nvPr/>
          </p:nvSpPr>
          <p:spPr>
            <a:xfrm flipH="1">
              <a:off x="4613870" y="3028110"/>
              <a:ext cx="2145385" cy="1600200"/>
            </a:xfrm>
            <a:prstGeom prst="parallelogram">
              <a:avLst>
                <a:gd name="adj" fmla="val 0"/>
              </a:avLst>
            </a:prstGeom>
            <a:solidFill>
              <a:schemeClr val="tx2">
                <a:lumMod val="5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721659" y="4247310"/>
              <a:ext cx="20172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rgbClr val="FFFFFF"/>
                  </a:solidFill>
                  <a:latin typeface="BlairMdITC TT-Medium"/>
                  <a:cs typeface="BlairMdITC TT-Medium"/>
                </a:rPr>
                <a:t>User Databases</a:t>
              </a:r>
              <a:endParaRPr lang="en-US" sz="1200" i="1" dirty="0">
                <a:solidFill>
                  <a:srgbClr val="FFFFFF"/>
                </a:solidFill>
                <a:latin typeface="BlairMdITC TT-Medium"/>
                <a:cs typeface="BlairMdITC TT-Medium"/>
              </a:endParaRP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31428" y="3353230"/>
              <a:ext cx="685800" cy="6858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83184" y="4837360"/>
            <a:ext cx="8977061" cy="434471"/>
            <a:chOff x="83184" y="4837360"/>
            <a:chExt cx="8977061" cy="434471"/>
          </a:xfrm>
        </p:grpSpPr>
        <p:sp>
          <p:nvSpPr>
            <p:cNvPr id="85" name="Parallelogram 84"/>
            <p:cNvSpPr/>
            <p:nvPr/>
          </p:nvSpPr>
          <p:spPr>
            <a:xfrm flipH="1">
              <a:off x="83184" y="4837360"/>
              <a:ext cx="8977061" cy="434471"/>
            </a:xfrm>
            <a:prstGeom prst="parallelogram">
              <a:avLst>
                <a:gd name="adj" fmla="val 0"/>
              </a:avLst>
            </a:prstGeom>
            <a:blipFill rotWithShape="1">
              <a:blip r:embed="rId6"/>
              <a:stretch>
                <a:fillRect/>
              </a:stretch>
            </a:blip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923521" y="4897851"/>
              <a:ext cx="5380727" cy="276999"/>
            </a:xfrm>
            <a:prstGeom prst="rect">
              <a:avLst/>
            </a:prstGeom>
            <a:noFill/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rgbClr val="EEECE1"/>
                  </a:solidFill>
                  <a:effectLst>
                    <a:glow rad="101600">
                      <a:schemeClr val="tx2">
                        <a:alpha val="75000"/>
                      </a:schemeClr>
                    </a:glow>
                  </a:effectLst>
                  <a:latin typeface="BlairMdITC TT-Medium"/>
                  <a:cs typeface="BlairMdITC TT-Medium"/>
                </a:rPr>
                <a:t>LSST Data Products: Images, Catalogs, Alerts</a:t>
              </a:r>
              <a:endParaRPr lang="en-US" sz="1200" i="1" dirty="0">
                <a:solidFill>
                  <a:srgbClr val="EEECE1"/>
                </a:solidFill>
                <a:effectLst>
                  <a:glow rad="101600">
                    <a:schemeClr val="tx2">
                      <a:alpha val="75000"/>
                    </a:schemeClr>
                  </a:glow>
                </a:effectLst>
                <a:latin typeface="BlairMdITC TT-Medium"/>
                <a:cs typeface="BlairMdITC TT-Medium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732839" y="1241397"/>
            <a:ext cx="368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 smtClean="0">
                <a:solidFill>
                  <a:schemeClr val="bg1"/>
                </a:solidFill>
                <a:latin typeface="BlairMdITC TT-Medium"/>
                <a:cs typeface="BlairMdITC TT-Medium"/>
              </a:rPr>
              <a:t>LSST Science Platform</a:t>
            </a:r>
            <a:endParaRPr lang="en-US" sz="1600" i="1" dirty="0">
              <a:solidFill>
                <a:schemeClr val="bg1"/>
              </a:solidFill>
              <a:latin typeface="BlairMdITC TT-Medium"/>
              <a:cs typeface="BlairMdITC TT-Medium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815703" y="3028110"/>
            <a:ext cx="2145385" cy="1600200"/>
            <a:chOff x="6815703" y="3028110"/>
            <a:chExt cx="2145385" cy="1600200"/>
          </a:xfrm>
        </p:grpSpPr>
        <p:sp>
          <p:nvSpPr>
            <p:cNvPr id="73" name="Parallelogram 72"/>
            <p:cNvSpPr/>
            <p:nvPr/>
          </p:nvSpPr>
          <p:spPr>
            <a:xfrm flipH="1">
              <a:off x="6815703" y="3028110"/>
              <a:ext cx="2145385" cy="1600200"/>
            </a:xfrm>
            <a:prstGeom prst="parallelogram">
              <a:avLst>
                <a:gd name="adj" fmla="val 0"/>
              </a:avLst>
            </a:prstGeom>
            <a:solidFill>
              <a:srgbClr val="10253F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7438036" y="4247310"/>
              <a:ext cx="97187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rgbClr val="FFFFFF"/>
                  </a:solidFill>
                  <a:latin typeface="BlairMdITC TT-Medium"/>
                  <a:cs typeface="BlairMdITC TT-Medium"/>
                </a:rPr>
                <a:t>TOOLS</a:t>
              </a:r>
              <a:endParaRPr lang="en-US" sz="1200" i="1" dirty="0">
                <a:solidFill>
                  <a:srgbClr val="FFFFFF"/>
                </a:solidFill>
                <a:latin typeface="BlairMdITC TT-Medium"/>
                <a:cs typeface="BlairMdITC TT-Medium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35662" y="3749284"/>
              <a:ext cx="365097" cy="36509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871573" y="3919766"/>
              <a:ext cx="549303" cy="20598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77807" y="3266754"/>
              <a:ext cx="479174" cy="44802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713" t="10108" r="3828" b="29474"/>
            <a:stretch/>
          </p:blipFill>
          <p:spPr>
            <a:xfrm>
              <a:off x="7276706" y="3353230"/>
              <a:ext cx="671303" cy="17001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32153" r="33069" b="33786"/>
            <a:stretch/>
          </p:blipFill>
          <p:spPr>
            <a:xfrm>
              <a:off x="7676115" y="3560266"/>
              <a:ext cx="351086" cy="33421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610500" y="3028110"/>
            <a:ext cx="2145385" cy="1600200"/>
            <a:chOff x="4610500" y="3028110"/>
            <a:chExt cx="2145385" cy="1600200"/>
          </a:xfrm>
        </p:grpSpPr>
        <p:grpSp>
          <p:nvGrpSpPr>
            <p:cNvPr id="32" name="Group 31"/>
            <p:cNvGrpSpPr/>
            <p:nvPr/>
          </p:nvGrpSpPr>
          <p:grpSpPr>
            <a:xfrm>
              <a:off x="4610500" y="3028110"/>
              <a:ext cx="2145385" cy="1600200"/>
              <a:chOff x="206596" y="3028110"/>
              <a:chExt cx="2145385" cy="1600200"/>
            </a:xfrm>
          </p:grpSpPr>
          <p:sp>
            <p:nvSpPr>
              <p:cNvPr id="33" name="Parallelogram 32"/>
              <p:cNvSpPr/>
              <p:nvPr/>
            </p:nvSpPr>
            <p:spPr>
              <a:xfrm flipH="1">
                <a:off x="206596" y="3028110"/>
                <a:ext cx="2145385" cy="1600200"/>
              </a:xfrm>
              <a:prstGeom prst="parallelogram">
                <a:avLst>
                  <a:gd name="adj" fmla="val 0"/>
                </a:avLst>
              </a:prstGeom>
              <a:solidFill>
                <a:srgbClr val="10253F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3">
                <a:alphaModFix amt="80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1226941" y="3377433"/>
                <a:ext cx="359340" cy="685800"/>
              </a:xfrm>
              <a:prstGeom prst="rect">
                <a:avLst/>
              </a:prstGeom>
              <a:noFill/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273745" y="4247310"/>
                <a:ext cx="20246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 smtClean="0">
                    <a:solidFill>
                      <a:srgbClr val="FFFFFF"/>
                    </a:solidFill>
                    <a:latin typeface="BlairMdITC TT-Medium"/>
                    <a:cs typeface="BlairMdITC TT-Medium"/>
                  </a:rPr>
                  <a:t>User Computing</a:t>
                </a:r>
                <a:endParaRPr lang="en-US" sz="1200" i="1" dirty="0">
                  <a:solidFill>
                    <a:srgbClr val="FFFFFF"/>
                  </a:solidFill>
                  <a:latin typeface="BlairMdITC TT-Medium"/>
                  <a:cs typeface="BlairMdITC TT-Medium"/>
                </a:endParaRPr>
              </a:p>
            </p:txBody>
          </p:sp>
        </p:grp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3">
              <a:alphaModFix amt="8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321505" y="3376381"/>
              <a:ext cx="359340" cy="6858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588640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arallelogram 99"/>
          <p:cNvSpPr/>
          <p:nvPr/>
        </p:nvSpPr>
        <p:spPr>
          <a:xfrm flipH="1">
            <a:off x="83187" y="1201527"/>
            <a:ext cx="8977061" cy="3558819"/>
          </a:xfrm>
          <a:prstGeom prst="parallelogram">
            <a:avLst>
              <a:gd name="adj" fmla="val 0"/>
            </a:avLst>
          </a:prstGeom>
          <a:solidFill>
            <a:schemeClr val="accent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7" name="Parallelogram 76"/>
          <p:cNvSpPr/>
          <p:nvPr/>
        </p:nvSpPr>
        <p:spPr>
          <a:xfrm flipH="1">
            <a:off x="206595" y="1649787"/>
            <a:ext cx="4349383" cy="1234636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351981" y="2149764"/>
            <a:ext cx="102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Portal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sp>
        <p:nvSpPr>
          <p:cNvPr id="81" name="Parallelogram 80"/>
          <p:cNvSpPr/>
          <p:nvPr/>
        </p:nvSpPr>
        <p:spPr>
          <a:xfrm flipH="1">
            <a:off x="4624030" y="1649787"/>
            <a:ext cx="4349383" cy="1234636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38699" r="48705"/>
          <a:stretch/>
        </p:blipFill>
        <p:spPr>
          <a:xfrm>
            <a:off x="670237" y="1975918"/>
            <a:ext cx="762000" cy="569156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44852" y="1817623"/>
            <a:ext cx="838200" cy="838200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5308353" y="2149764"/>
            <a:ext cx="14720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Notebooks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10595" y="3028110"/>
            <a:ext cx="2145385" cy="1600200"/>
            <a:chOff x="2410595" y="3028110"/>
            <a:chExt cx="2145385" cy="1600200"/>
          </a:xfrm>
        </p:grpSpPr>
        <p:sp>
          <p:nvSpPr>
            <p:cNvPr id="65" name="Parallelogram 64"/>
            <p:cNvSpPr/>
            <p:nvPr/>
          </p:nvSpPr>
          <p:spPr>
            <a:xfrm flipH="1">
              <a:off x="2410595" y="3028110"/>
              <a:ext cx="2145385" cy="1600200"/>
            </a:xfrm>
            <a:prstGeom prst="parallelogram">
              <a:avLst>
                <a:gd name="adj" fmla="val 0"/>
              </a:avLst>
            </a:prstGeom>
            <a:solidFill>
              <a:srgbClr val="10253F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2795682" y="4247310"/>
              <a:ext cx="13767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rgbClr val="FFFFFF"/>
                  </a:solidFill>
                  <a:latin typeface="BlairMdITC TT-Medium"/>
                  <a:cs typeface="BlairMdITC TT-Medium"/>
                </a:rPr>
                <a:t>User </a:t>
              </a:r>
              <a:r>
                <a:rPr lang="en-US" sz="1200" i="1" dirty="0" smtClean="0">
                  <a:solidFill>
                    <a:srgbClr val="FFFFFF"/>
                  </a:solidFill>
                  <a:latin typeface="BlairMdITC TT-Medium"/>
                  <a:cs typeface="BlairMdITC TT-Medium"/>
                </a:rPr>
                <a:t>Fil</a:t>
              </a:r>
              <a:r>
                <a:rPr lang="en-US" sz="1200" i="1" dirty="0" smtClean="0">
                  <a:solidFill>
                    <a:srgbClr val="FFFFFF"/>
                  </a:solidFill>
                  <a:latin typeface="BlairMdITC TT-Medium"/>
                  <a:cs typeface="BlairMdITC TT-Medium"/>
                </a:rPr>
                <a:t>es</a:t>
              </a:r>
              <a:endParaRPr lang="en-US" sz="1200" i="1" dirty="0">
                <a:solidFill>
                  <a:srgbClr val="FFFFFF"/>
                </a:solidFill>
                <a:latin typeface="BlairMdITC TT-Medium"/>
                <a:cs typeface="BlairMdITC TT-Medium"/>
              </a:endParaRPr>
            </a:p>
          </p:txBody>
        </p:sp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121464" y="3266754"/>
              <a:ext cx="762000" cy="762000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06595" y="3028110"/>
            <a:ext cx="2145385" cy="1600200"/>
            <a:chOff x="4613870" y="3028110"/>
            <a:chExt cx="2145385" cy="1600200"/>
          </a:xfrm>
        </p:grpSpPr>
        <p:sp>
          <p:nvSpPr>
            <p:cNvPr id="69" name="Parallelogram 68"/>
            <p:cNvSpPr/>
            <p:nvPr/>
          </p:nvSpPr>
          <p:spPr>
            <a:xfrm flipH="1">
              <a:off x="4613870" y="3028110"/>
              <a:ext cx="2145385" cy="1600200"/>
            </a:xfrm>
            <a:prstGeom prst="parallelogram">
              <a:avLst>
                <a:gd name="adj" fmla="val 0"/>
              </a:avLst>
            </a:prstGeom>
            <a:solidFill>
              <a:schemeClr val="tx2">
                <a:lumMod val="5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721659" y="4247310"/>
              <a:ext cx="20172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rgbClr val="FFFFFF"/>
                  </a:solidFill>
                  <a:latin typeface="BlairMdITC TT-Medium"/>
                  <a:cs typeface="BlairMdITC TT-Medium"/>
                </a:rPr>
                <a:t>User Databases</a:t>
              </a:r>
              <a:endParaRPr lang="en-US" sz="1200" i="1" dirty="0">
                <a:solidFill>
                  <a:srgbClr val="FFFFFF"/>
                </a:solidFill>
                <a:latin typeface="BlairMdITC TT-Medium"/>
                <a:cs typeface="BlairMdITC TT-Medium"/>
              </a:endParaRPr>
            </a:p>
          </p:txBody>
        </p:sp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31428" y="3353230"/>
              <a:ext cx="685800" cy="68580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83184" y="4837360"/>
            <a:ext cx="8977061" cy="434471"/>
            <a:chOff x="83184" y="4837360"/>
            <a:chExt cx="8977061" cy="434471"/>
          </a:xfrm>
        </p:grpSpPr>
        <p:sp>
          <p:nvSpPr>
            <p:cNvPr id="85" name="Parallelogram 84"/>
            <p:cNvSpPr/>
            <p:nvPr/>
          </p:nvSpPr>
          <p:spPr>
            <a:xfrm flipH="1">
              <a:off x="83184" y="4837360"/>
              <a:ext cx="8977061" cy="434471"/>
            </a:xfrm>
            <a:prstGeom prst="parallelogram">
              <a:avLst>
                <a:gd name="adj" fmla="val 0"/>
              </a:avLst>
            </a:prstGeom>
            <a:blipFill rotWithShape="1">
              <a:blip r:embed="rId6"/>
              <a:stretch>
                <a:fillRect/>
              </a:stretch>
            </a:blip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lIns="91430" tIns="45715" rIns="91430" bIns="45715"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1923521" y="4897851"/>
              <a:ext cx="5380727" cy="276999"/>
            </a:xfrm>
            <a:prstGeom prst="rect">
              <a:avLst/>
            </a:prstGeom>
            <a:noFill/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rgbClr val="EEECE1"/>
                  </a:solidFill>
                  <a:effectLst>
                    <a:glow rad="101600">
                      <a:schemeClr val="tx2">
                        <a:alpha val="75000"/>
                      </a:schemeClr>
                    </a:glow>
                  </a:effectLst>
                  <a:latin typeface="BlairMdITC TT-Medium"/>
                  <a:cs typeface="BlairMdITC TT-Medium"/>
                </a:rPr>
                <a:t>LSST Data Products: Images, Catalogs, Alerts</a:t>
              </a:r>
              <a:endParaRPr lang="en-US" sz="1200" i="1" dirty="0">
                <a:solidFill>
                  <a:srgbClr val="EEECE1"/>
                </a:solidFill>
                <a:effectLst>
                  <a:glow rad="101600">
                    <a:schemeClr val="tx2">
                      <a:alpha val="75000"/>
                    </a:schemeClr>
                  </a:glow>
                </a:effectLst>
                <a:latin typeface="BlairMdITC TT-Medium"/>
                <a:cs typeface="BlairMdITC TT-Medium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732839" y="1241397"/>
            <a:ext cx="368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 smtClean="0">
                <a:solidFill>
                  <a:schemeClr val="bg1"/>
                </a:solidFill>
                <a:latin typeface="BlairMdITC TT-Medium"/>
                <a:cs typeface="BlairMdITC TT-Medium"/>
              </a:rPr>
              <a:t>LSST Science Platform</a:t>
            </a:r>
            <a:endParaRPr lang="en-US" sz="1600" i="1" dirty="0">
              <a:solidFill>
                <a:schemeClr val="bg1"/>
              </a:solidFill>
              <a:latin typeface="BlairMdITC TT-Medium"/>
              <a:cs typeface="BlairMdITC TT-Medium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815703" y="3028110"/>
            <a:ext cx="2145385" cy="1600200"/>
            <a:chOff x="6815703" y="3028110"/>
            <a:chExt cx="2145385" cy="1600200"/>
          </a:xfrm>
        </p:grpSpPr>
        <p:sp>
          <p:nvSpPr>
            <p:cNvPr id="73" name="Parallelogram 72"/>
            <p:cNvSpPr/>
            <p:nvPr/>
          </p:nvSpPr>
          <p:spPr>
            <a:xfrm flipH="1">
              <a:off x="6815703" y="3028110"/>
              <a:ext cx="2145385" cy="1600200"/>
            </a:xfrm>
            <a:prstGeom prst="parallelogram">
              <a:avLst>
                <a:gd name="adj" fmla="val 0"/>
              </a:avLst>
            </a:prstGeom>
            <a:solidFill>
              <a:srgbClr val="10253F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915978" y="4247310"/>
              <a:ext cx="20159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rgbClr val="FFFFFF"/>
                  </a:solidFill>
                  <a:latin typeface="BlairMdITC TT-Medium"/>
                  <a:cs typeface="BlairMdITC TT-Medium"/>
                </a:rPr>
                <a:t>Software Tools</a:t>
              </a:r>
              <a:endParaRPr lang="en-US" sz="1200" i="1" dirty="0">
                <a:solidFill>
                  <a:srgbClr val="FFFFFF"/>
                </a:solidFill>
                <a:latin typeface="BlairMdITC TT-Medium"/>
                <a:cs typeface="BlairMdITC TT-Medium"/>
              </a:endParaRPr>
            </a:p>
          </p:txBody>
        </p:sp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35662" y="3749284"/>
              <a:ext cx="365097" cy="365097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871573" y="3919766"/>
              <a:ext cx="549303" cy="20598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77807" y="3266754"/>
              <a:ext cx="479174" cy="44802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713" t="10108" r="3828" b="29474"/>
            <a:stretch/>
          </p:blipFill>
          <p:spPr>
            <a:xfrm>
              <a:off x="7276706" y="3353230"/>
              <a:ext cx="671303" cy="17001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32153" r="33069" b="33786"/>
            <a:stretch/>
          </p:blipFill>
          <p:spPr>
            <a:xfrm>
              <a:off x="7676115" y="3560266"/>
              <a:ext cx="351086" cy="33421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610500" y="3028110"/>
            <a:ext cx="2145385" cy="1600200"/>
            <a:chOff x="4610500" y="3028110"/>
            <a:chExt cx="2145385" cy="1600200"/>
          </a:xfrm>
        </p:grpSpPr>
        <p:grpSp>
          <p:nvGrpSpPr>
            <p:cNvPr id="32" name="Group 31"/>
            <p:cNvGrpSpPr/>
            <p:nvPr/>
          </p:nvGrpSpPr>
          <p:grpSpPr>
            <a:xfrm>
              <a:off x="4610500" y="3028110"/>
              <a:ext cx="2145385" cy="1600200"/>
              <a:chOff x="206596" y="3028110"/>
              <a:chExt cx="2145385" cy="1600200"/>
            </a:xfrm>
          </p:grpSpPr>
          <p:sp>
            <p:nvSpPr>
              <p:cNvPr id="33" name="Parallelogram 32"/>
              <p:cNvSpPr/>
              <p:nvPr/>
            </p:nvSpPr>
            <p:spPr>
              <a:xfrm flipH="1">
                <a:off x="206596" y="3028110"/>
                <a:ext cx="2145385" cy="1600200"/>
              </a:xfrm>
              <a:prstGeom prst="parallelogram">
                <a:avLst>
                  <a:gd name="adj" fmla="val 0"/>
                </a:avLst>
              </a:prstGeom>
              <a:solidFill>
                <a:srgbClr val="10253F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3">
                <a:alphaModFix amt="80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1226941" y="3377433"/>
                <a:ext cx="359340" cy="685800"/>
              </a:xfrm>
              <a:prstGeom prst="rect">
                <a:avLst/>
              </a:prstGeom>
              <a:noFill/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273745" y="4247310"/>
                <a:ext cx="20246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 smtClean="0">
                    <a:solidFill>
                      <a:srgbClr val="FFFFFF"/>
                    </a:solidFill>
                    <a:latin typeface="BlairMdITC TT-Medium"/>
                    <a:cs typeface="BlairMdITC TT-Medium"/>
                  </a:rPr>
                  <a:t>User Computing</a:t>
                </a:r>
                <a:endParaRPr lang="en-US" sz="1200" i="1" dirty="0">
                  <a:solidFill>
                    <a:srgbClr val="FFFFFF"/>
                  </a:solidFill>
                  <a:latin typeface="BlairMdITC TT-Medium"/>
                  <a:cs typeface="BlairMdITC TT-Medium"/>
                </a:endParaRPr>
              </a:p>
            </p:txBody>
          </p:sp>
        </p:grp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3">
              <a:alphaModFix amt="8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321505" y="3376381"/>
              <a:ext cx="359340" cy="6858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965547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2400</TotalTime>
  <Words>176</Words>
  <Application>Microsoft Macintosh PowerPoint</Application>
  <PresentationFormat>On-screen Show (4:3)</PresentationFormat>
  <Paragraphs>75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Mario Juric</dc:creator>
  <cp:lastModifiedBy>Mario Juric</cp:lastModifiedBy>
  <cp:revision>33</cp:revision>
  <dcterms:created xsi:type="dcterms:W3CDTF">2017-02-24T22:55:35Z</dcterms:created>
  <dcterms:modified xsi:type="dcterms:W3CDTF">2017-03-15T23:00:33Z</dcterms:modified>
</cp:coreProperties>
</file>